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handoutMasterIdLst>
    <p:handoutMasterId r:id="rId77"/>
  </p:handoutMasterIdLst>
  <p:sldIdLst>
    <p:sldId id="256" r:id="rId2"/>
    <p:sldId id="258" r:id="rId3"/>
    <p:sldId id="525" r:id="rId4"/>
    <p:sldId id="257" r:id="rId5"/>
    <p:sldId id="263" r:id="rId6"/>
    <p:sldId id="264" r:id="rId7"/>
    <p:sldId id="265" r:id="rId8"/>
    <p:sldId id="528" r:id="rId9"/>
    <p:sldId id="397" r:id="rId10"/>
    <p:sldId id="515" r:id="rId11"/>
    <p:sldId id="529" r:id="rId12"/>
    <p:sldId id="272" r:id="rId13"/>
    <p:sldId id="448" r:id="rId14"/>
    <p:sldId id="514" r:id="rId15"/>
    <p:sldId id="456" r:id="rId16"/>
    <p:sldId id="519" r:id="rId17"/>
    <p:sldId id="530" r:id="rId18"/>
    <p:sldId id="531" r:id="rId19"/>
    <p:sldId id="532" r:id="rId20"/>
    <p:sldId id="533" r:id="rId21"/>
    <p:sldId id="534" r:id="rId22"/>
    <p:sldId id="521" r:id="rId23"/>
    <p:sldId id="508" r:id="rId24"/>
    <p:sldId id="524" r:id="rId25"/>
    <p:sldId id="493" r:id="rId26"/>
    <p:sldId id="495" r:id="rId27"/>
    <p:sldId id="497" r:id="rId28"/>
    <p:sldId id="501" r:id="rId29"/>
    <p:sldId id="503" r:id="rId30"/>
    <p:sldId id="467" r:id="rId31"/>
    <p:sldId id="511" r:id="rId32"/>
    <p:sldId id="512" r:id="rId33"/>
    <p:sldId id="509" r:id="rId34"/>
    <p:sldId id="510" r:id="rId35"/>
    <p:sldId id="507" r:id="rId36"/>
    <p:sldId id="474" r:id="rId37"/>
    <p:sldId id="476" r:id="rId38"/>
    <p:sldId id="517" r:id="rId39"/>
    <p:sldId id="477" r:id="rId40"/>
    <p:sldId id="487" r:id="rId41"/>
    <p:sldId id="518" r:id="rId42"/>
    <p:sldId id="494" r:id="rId43"/>
    <p:sldId id="513" r:id="rId44"/>
    <p:sldId id="516" r:id="rId45"/>
    <p:sldId id="416" r:id="rId46"/>
    <p:sldId id="388" r:id="rId47"/>
    <p:sldId id="535" r:id="rId48"/>
    <p:sldId id="276" r:id="rId49"/>
    <p:sldId id="278" r:id="rId50"/>
    <p:sldId id="288" r:id="rId51"/>
    <p:sldId id="536" r:id="rId52"/>
    <p:sldId id="420" r:id="rId53"/>
    <p:sldId id="537" r:id="rId54"/>
    <p:sldId id="296" r:id="rId55"/>
    <p:sldId id="260" r:id="rId56"/>
    <p:sldId id="315" r:id="rId57"/>
    <p:sldId id="395" r:id="rId58"/>
    <p:sldId id="373" r:id="rId59"/>
    <p:sldId id="319" r:id="rId60"/>
    <p:sldId id="538" r:id="rId61"/>
    <p:sldId id="539" r:id="rId62"/>
    <p:sldId id="540" r:id="rId63"/>
    <p:sldId id="322" r:id="rId64"/>
    <p:sldId id="450" r:id="rId65"/>
    <p:sldId id="449" r:id="rId66"/>
    <p:sldId id="451" r:id="rId67"/>
    <p:sldId id="452" r:id="rId68"/>
    <p:sldId id="317" r:id="rId69"/>
    <p:sldId id="453" r:id="rId70"/>
    <p:sldId id="454" r:id="rId71"/>
    <p:sldId id="261" r:id="rId72"/>
    <p:sldId id="321" r:id="rId73"/>
    <p:sldId id="370" r:id="rId74"/>
    <p:sldId id="391"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Pearlman" initials="" lastIdx="12" clrIdx="0"/>
  <p:cmAuthor id="1" name="Krobot, Emily A" initials="KEA" lastIdx="15" clrIdx="1"/>
  <p:cmAuthor id="2" name="Jon Pearlman" initials="" lastIdx="37" clrIdx="2"/>
  <p:cmAuthor id="3" name="Toro Hernandez, Maria Luisa" initials="THML"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7" autoAdjust="0"/>
    <p:restoredTop sz="46543" autoAdjust="0"/>
  </p:normalViewPr>
  <p:slideViewPr>
    <p:cSldViewPr>
      <p:cViewPr>
        <p:scale>
          <a:sx n="70" d="100"/>
          <a:sy n="70" d="100"/>
        </p:scale>
        <p:origin x="-1812" y="858"/>
      </p:cViewPr>
      <p:guideLst>
        <p:guide orient="horz" pos="2160"/>
        <p:guide pos="2880"/>
      </p:guideLst>
    </p:cSldViewPr>
  </p:slideViewPr>
  <p:notesTextViewPr>
    <p:cViewPr>
      <p:scale>
        <a:sx n="100" d="100"/>
        <a:sy n="100" d="100"/>
      </p:scale>
      <p:origin x="0" y="174"/>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9CBD1A-F7B9-1C4A-B2F1-E69B1FCA2307}" type="datetimeFigureOut">
              <a:rPr lang="en-US" smtClean="0"/>
              <a:pPr/>
              <a:t>8/14/2015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22CE78-936E-D848-9B0A-C065F996BA61}" type="slidenum">
              <a:rPr lang="en-US" smtClean="0"/>
              <a:pPr/>
              <a:t>‹#›</a:t>
            </a:fld>
            <a:endParaRPr lang="en-US"/>
          </a:p>
        </p:txBody>
      </p:sp>
    </p:spTree>
    <p:extLst>
      <p:ext uri="{BB962C8B-B14F-4D97-AF65-F5344CB8AC3E}">
        <p14:creationId xmlns:p14="http://schemas.microsoft.com/office/powerpoint/2010/main" val="2346289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92C52-9704-334A-9646-4E1D55D92DA3}" type="datetimeFigureOut">
              <a:rPr lang="en-US" smtClean="0"/>
              <a:pPr/>
              <a:t>8/14/2015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BBE56-6B44-3C42-BCBA-61D257C3FC17}" type="slidenum">
              <a:rPr lang="en-US" smtClean="0"/>
              <a:pPr/>
              <a:t>‹#›</a:t>
            </a:fld>
            <a:endParaRPr lang="en-US"/>
          </a:p>
        </p:txBody>
      </p:sp>
    </p:spTree>
    <p:extLst>
      <p:ext uri="{BB962C8B-B14F-4D97-AF65-F5344CB8AC3E}">
        <p14:creationId xmlns:p14="http://schemas.microsoft.com/office/powerpoint/2010/main" val="27816666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Welcome</a:t>
            </a:r>
            <a:r>
              <a:rPr lang="en-US" dirty="0" smtClean="0"/>
              <a:t> the</a:t>
            </a:r>
            <a:r>
              <a:rPr lang="en-US" baseline="0" dirty="0" smtClean="0"/>
              <a:t> wheelchair users and thank them for participating in this training program.</a:t>
            </a:r>
          </a:p>
          <a:p>
            <a:pPr marL="0" indent="0">
              <a:buFontTx/>
              <a:buNone/>
            </a:pPr>
            <a:r>
              <a:rPr lang="en-US" b="1" baseline="0" dirty="0" smtClean="0"/>
              <a:t>Introduce</a:t>
            </a:r>
            <a:r>
              <a:rPr lang="en-US" baseline="0" dirty="0" smtClean="0"/>
              <a:t> yourself and your co-trainer if you have one.</a:t>
            </a:r>
          </a:p>
          <a:p>
            <a:pPr marL="0" indent="0">
              <a:buFontTx/>
              <a:buNone/>
            </a:pPr>
            <a:r>
              <a:rPr lang="en-US" b="1" baseline="0" dirty="0" smtClean="0"/>
              <a:t>Ask</a:t>
            </a:r>
            <a:r>
              <a:rPr lang="en-US" baseline="0" dirty="0" smtClean="0"/>
              <a:t> participants to introduce themselves.</a:t>
            </a:r>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1</a:t>
            </a:fld>
            <a:endParaRPr lang="en-US"/>
          </a:p>
        </p:txBody>
      </p:sp>
    </p:spTree>
    <p:extLst>
      <p:ext uri="{BB962C8B-B14F-4D97-AF65-F5344CB8AC3E}">
        <p14:creationId xmlns:p14="http://schemas.microsoft.com/office/powerpoint/2010/main" val="647469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r>
              <a:rPr lang="en-US" b="1" dirty="0" smtClean="0"/>
              <a:t>Gather: </a:t>
            </a:r>
            <a:r>
              <a:rPr lang="en-US" b="0" dirty="0" smtClean="0"/>
              <a:t>wheelchair and damp rag</a:t>
            </a:r>
            <a:endParaRPr lang="en-US" b="1" dirty="0" smtClean="0"/>
          </a:p>
          <a:p>
            <a:pPr marL="457200" lvl="1" indent="0">
              <a:buFont typeface="Arial" pitchFamily="34" charset="0"/>
              <a:buNone/>
            </a:pPr>
            <a:r>
              <a:rPr lang="en-US" b="1" dirty="0" smtClean="0"/>
              <a:t>Explain: </a:t>
            </a:r>
            <a:r>
              <a:rPr lang="en-US" dirty="0" smtClean="0"/>
              <a:t>Today we are going to go in detail over the proposed maintenance schedule. The schedule includes inspection</a:t>
            </a:r>
            <a:r>
              <a:rPr lang="en-US" baseline="0" dirty="0" smtClean="0"/>
              <a:t> and action items. </a:t>
            </a:r>
          </a:p>
          <a:p>
            <a:pPr marL="457200" lvl="1" indent="0">
              <a:buFont typeface="Arial" pitchFamily="34" charset="0"/>
              <a:buNone/>
            </a:pPr>
            <a:r>
              <a:rPr lang="en-US" sz="2800" dirty="0" smtClean="0"/>
              <a:t>You will inspect</a:t>
            </a:r>
            <a:r>
              <a:rPr lang="en-US" sz="2800" baseline="0" dirty="0" smtClean="0"/>
              <a:t> the wheelchair components to check their integrity and proper function. When problems are identified during the inspection they are followed by an action item.</a:t>
            </a:r>
          </a:p>
          <a:p>
            <a:pPr marL="457200" marR="0" lvl="1"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b="1" dirty="0" smtClean="0"/>
              <a:t>Demonstrate on the wheelchair: </a:t>
            </a:r>
            <a:r>
              <a:rPr lang="en-US" b="0" dirty="0" smtClean="0"/>
              <a:t>a</a:t>
            </a:r>
            <a:r>
              <a:rPr lang="en-US" dirty="0" smtClean="0"/>
              <a:t>n example of an inspection item is to check</a:t>
            </a:r>
            <a:r>
              <a:rPr lang="en-US" baseline="0" dirty="0" smtClean="0"/>
              <a:t> that the weld points on the frame are intact. </a:t>
            </a:r>
          </a:p>
          <a:p>
            <a:pPr marL="457200" marR="0" lvl="1"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t>Click to appear next images on the slide and explain: </a:t>
            </a:r>
            <a:r>
              <a:rPr lang="en-US" baseline="0" dirty="0" smtClean="0"/>
              <a:t>In addition, action items are activities that are performed on the wheelchair.</a:t>
            </a:r>
          </a:p>
          <a:p>
            <a:r>
              <a:rPr lang="en-US" b="1" baseline="0" dirty="0" smtClean="0"/>
              <a:t>          Demonstrate on the wheelchair:</a:t>
            </a:r>
            <a:r>
              <a:rPr lang="en-US" baseline="0" dirty="0" smtClean="0"/>
              <a:t> an example of an action item is to wipe down the wheelchair frame. </a:t>
            </a:r>
          </a:p>
          <a:p>
            <a:r>
              <a:rPr lang="en-US" b="1" baseline="0" dirty="0" smtClean="0"/>
              <a:t>           </a:t>
            </a:r>
          </a:p>
          <a:p>
            <a:r>
              <a:rPr lang="en-US" b="1" baseline="0" dirty="0" smtClean="0"/>
              <a:t>Explain: </a:t>
            </a:r>
            <a:r>
              <a:rPr lang="en-US" baseline="0" dirty="0" smtClean="0"/>
              <a:t>Another way of understanding the difference between inspection and action is an inspection is looking for a problem and an action is trying to fix the problem. For example, </a:t>
            </a:r>
            <a:r>
              <a:rPr lang="en-US" dirty="0" smtClean="0"/>
              <a:t>an</a:t>
            </a:r>
            <a:r>
              <a:rPr lang="en-US" baseline="0" dirty="0" smtClean="0"/>
              <a:t> inspection item </a:t>
            </a:r>
            <a:r>
              <a:rPr lang="en-US" u="none" baseline="0" dirty="0" smtClean="0"/>
              <a:t>for your car is to check the gas level and an action item is to fill it up with gas if the level is close to empty. </a:t>
            </a:r>
            <a:endParaRPr lang="en-US" strike="sngStrike"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11</a:t>
            </a:fld>
            <a:endParaRPr lang="en-US"/>
          </a:p>
        </p:txBody>
      </p:sp>
    </p:spTree>
    <p:extLst>
      <p:ext uri="{BB962C8B-B14F-4D97-AF65-F5344CB8AC3E}">
        <p14:creationId xmlns:p14="http://schemas.microsoft.com/office/powerpoint/2010/main" val="237145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Gather: </a:t>
            </a:r>
            <a:r>
              <a:rPr lang="en-US" sz="1200" b="0" kern="1200" dirty="0" smtClean="0">
                <a:solidFill>
                  <a:srgbClr val="FF0000"/>
                </a:solidFill>
                <a:effectLst/>
                <a:latin typeface="+mn-lt"/>
                <a:ea typeface="+mn-ea"/>
                <a:cs typeface="+mn-cs"/>
              </a:rPr>
              <a:t> tool kit </a:t>
            </a:r>
            <a:endParaRPr lang="en-US" sz="1200" b="1" kern="1200" dirty="0" smtClean="0">
              <a:solidFill>
                <a:srgbClr val="FF0000"/>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Explain: </a:t>
            </a:r>
            <a:r>
              <a:rPr lang="en-US" sz="1200" b="0" kern="1200" dirty="0" smtClean="0">
                <a:solidFill>
                  <a:srgbClr val="FF0000"/>
                </a:solidFill>
                <a:effectLst/>
                <a:latin typeface="+mn-lt"/>
                <a:ea typeface="+mn-ea"/>
                <a:cs typeface="+mn-cs"/>
              </a:rPr>
              <a:t>As mentioned at the beginning, each one of you is receiving a</a:t>
            </a:r>
            <a:r>
              <a:rPr lang="en-US" sz="1200" b="0" kern="1200" baseline="0" dirty="0" smtClean="0">
                <a:solidFill>
                  <a:srgbClr val="FF0000"/>
                </a:solidFill>
                <a:effectLst/>
                <a:latin typeface="+mn-lt"/>
                <a:ea typeface="+mn-ea"/>
                <a:cs typeface="+mn-cs"/>
              </a:rPr>
              <a:t> toolkit that has basi</a:t>
            </a:r>
            <a:r>
              <a:rPr lang="en-US" strike="noStrike" baseline="0" dirty="0" smtClean="0"/>
              <a:t>c</a:t>
            </a:r>
            <a:r>
              <a:rPr lang="en-US" baseline="0" dirty="0" smtClean="0"/>
              <a:t> tools for maintenance</a:t>
            </a:r>
            <a:r>
              <a:rPr lang="en-US" sz="1200" b="0" kern="1200" baseline="0" dirty="0" smtClean="0">
                <a:solidFill>
                  <a:srgbClr val="FF0000"/>
                </a:solidFill>
                <a:effectLst/>
                <a:latin typeface="+mn-lt"/>
                <a:ea typeface="+mn-ea"/>
                <a:cs typeface="+mn-cs"/>
              </a:rPr>
              <a:t>. The toolkit has the following tools: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rgbClr val="FF0000"/>
                </a:solidFill>
                <a:effectLst/>
                <a:latin typeface="+mn-lt"/>
                <a:ea typeface="+mn-ea"/>
                <a:cs typeface="+mn-cs"/>
              </a:rPr>
              <a:t>Invite participants  to</a:t>
            </a:r>
            <a:r>
              <a:rPr lang="en-US" sz="1200" b="1" i="1" kern="1200" baseline="0" dirty="0" smtClean="0">
                <a:solidFill>
                  <a:srgbClr val="FF0000"/>
                </a:solidFill>
                <a:effectLst/>
                <a:latin typeface="+mn-lt"/>
                <a:ea typeface="+mn-ea"/>
                <a:cs typeface="+mn-cs"/>
              </a:rPr>
              <a:t> </a:t>
            </a:r>
            <a:r>
              <a:rPr lang="en-US" sz="1200" b="1" i="0" kern="1200" baseline="0" dirty="0" smtClean="0">
                <a:solidFill>
                  <a:srgbClr val="FF0000"/>
                </a:solidFill>
                <a:effectLst/>
                <a:latin typeface="+mn-lt"/>
                <a:ea typeface="+mn-ea"/>
                <a:cs typeface="+mn-cs"/>
              </a:rPr>
              <a:t>o</a:t>
            </a:r>
            <a:r>
              <a:rPr lang="en-US" b="1" baseline="0" dirty="0" smtClean="0"/>
              <a:t>pen the toolkit and identify the tools that you </a:t>
            </a:r>
            <a:r>
              <a:rPr lang="en-US" b="1" u="none" baseline="0" dirty="0" smtClean="0"/>
              <a:t>are naming.</a:t>
            </a:r>
            <a:endParaRPr lang="en-US" b="1" u="sng"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rgbClr val="FF0000"/>
                </a:solidFill>
                <a:effectLst/>
                <a:latin typeface="+mn-lt"/>
                <a:ea typeface="+mn-ea"/>
                <a:cs typeface="+mn-cs"/>
              </a:rPr>
              <a:t>Show each tool from one of the toolkits as you explain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Demonstrate on the wheelchair</a:t>
            </a:r>
            <a:r>
              <a:rPr lang="en-US" sz="1200" b="1" kern="1200" baseline="0" dirty="0" smtClean="0">
                <a:solidFill>
                  <a:schemeClr val="tx1"/>
                </a:solidFill>
                <a:effectLst/>
                <a:latin typeface="+mn-lt"/>
                <a:ea typeface="+mn-ea"/>
                <a:cs typeface="+mn-cs"/>
              </a:rPr>
              <a:t> while you explain each tool.</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rgbClr val="FF0000"/>
                </a:solidFill>
                <a:effectLst/>
                <a:latin typeface="+mn-lt"/>
                <a:ea typeface="+mn-ea"/>
                <a:cs typeface="+mn-cs"/>
              </a:rPr>
              <a:t>Explain:</a:t>
            </a:r>
          </a:p>
          <a:p>
            <a:r>
              <a:rPr lang="en-US" sz="1200" b="0" i="0" kern="1200" baseline="0" dirty="0" smtClean="0">
                <a:solidFill>
                  <a:srgbClr val="FF0000"/>
                </a:solidFill>
                <a:effectLst/>
                <a:latin typeface="+mn-lt"/>
                <a:ea typeface="+mn-ea"/>
                <a:cs typeface="+mn-cs"/>
              </a:rPr>
              <a:t>1. Screwdriver: is a tool for turning screws. </a:t>
            </a:r>
            <a:r>
              <a:rPr lang="en-US" sz="1200" b="0" i="0" u="none" strike="noStrike" kern="1200" baseline="0" dirty="0" smtClean="0">
                <a:solidFill>
                  <a:schemeClr val="tx1"/>
                </a:solidFill>
                <a:latin typeface="+mn-lt"/>
                <a:ea typeface="+mn-ea"/>
                <a:cs typeface="+mn-cs"/>
              </a:rPr>
              <a:t>Always use a screwdriver tip that properly fits the slot of the screw. </a:t>
            </a:r>
            <a:r>
              <a:rPr lang="en-US" sz="1200" b="0" i="0" u="none" strike="noStrike" kern="1200" baseline="0" dirty="0" smtClean="0">
                <a:solidFill>
                  <a:schemeClr val="tx1"/>
                </a:solidFill>
                <a:effectLst/>
                <a:latin typeface="+mn-lt"/>
                <a:ea typeface="+mn-ea"/>
                <a:cs typeface="+mn-cs"/>
              </a:rPr>
              <a:t>Your toolkit has a </a:t>
            </a:r>
            <a:r>
              <a:rPr lang="en-US" sz="1200" b="0" kern="1200" dirty="0" smtClean="0">
                <a:solidFill>
                  <a:schemeClr val="tx1"/>
                </a:solidFill>
                <a:effectLst/>
                <a:latin typeface="+mn-lt"/>
                <a:ea typeface="+mn-ea"/>
                <a:cs typeface="+mn-cs"/>
              </a:rPr>
              <a:t>multi bit screwdriver with </a:t>
            </a:r>
            <a:r>
              <a:rPr lang="en-US" sz="1200" b="0" kern="1200" baseline="0" dirty="0" smtClean="0">
                <a:solidFill>
                  <a:schemeClr val="tx1"/>
                </a:solidFill>
                <a:effectLst/>
                <a:latin typeface="+mn-lt"/>
                <a:ea typeface="+mn-ea"/>
                <a:cs typeface="+mn-cs"/>
              </a:rPr>
              <a:t>different tips that will fit the slots of the screws that we see on the slide.</a:t>
            </a: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2. Allen wrench: is</a:t>
            </a:r>
            <a:r>
              <a:rPr lang="en-US" sz="1200" b="0" kern="1200" baseline="0" dirty="0" smtClean="0">
                <a:solidFill>
                  <a:schemeClr val="tx1"/>
                </a:solidFill>
                <a:effectLst/>
                <a:latin typeface="+mn-lt"/>
                <a:ea typeface="+mn-ea"/>
                <a:cs typeface="+mn-cs"/>
              </a:rPr>
              <a:t> a tool for turning screws </a:t>
            </a:r>
            <a:r>
              <a:rPr lang="en-US" b="0" dirty="0" smtClean="0"/>
              <a:t>that have a hexagonal socket in the head (</a:t>
            </a:r>
            <a:r>
              <a:rPr lang="en-US" b="1" u="none" dirty="0" smtClean="0"/>
              <a:t>point to image on</a:t>
            </a:r>
            <a:r>
              <a:rPr lang="en-US" b="1" u="none" baseline="0" dirty="0" smtClean="0"/>
              <a:t> slide). </a:t>
            </a:r>
            <a:r>
              <a:rPr lang="en-US" sz="1200" b="0" kern="1200" dirty="0" smtClean="0">
                <a:solidFill>
                  <a:schemeClr val="tx1"/>
                </a:solidFill>
                <a:effectLst/>
                <a:latin typeface="+mn-lt"/>
                <a:ea typeface="+mn-ea"/>
                <a:cs typeface="+mn-cs"/>
              </a:rPr>
              <a:t>Always use the correct size needed for the job, as using an</a:t>
            </a:r>
            <a:r>
              <a:rPr lang="en-US" sz="1200" b="0" kern="1200" baseline="0" dirty="0" smtClean="0">
                <a:solidFill>
                  <a:schemeClr val="tx1"/>
                </a:solidFill>
                <a:effectLst/>
                <a:latin typeface="+mn-lt"/>
                <a:ea typeface="+mn-ea"/>
                <a:cs typeface="+mn-cs"/>
              </a:rPr>
              <a:t> Allen </a:t>
            </a:r>
            <a:r>
              <a:rPr lang="en-US" sz="1200" b="0" kern="1200" dirty="0" smtClean="0">
                <a:solidFill>
                  <a:schemeClr val="tx1"/>
                </a:solidFill>
                <a:effectLst/>
                <a:latin typeface="+mn-lt"/>
                <a:ea typeface="+mn-ea"/>
                <a:cs typeface="+mn-cs"/>
              </a:rPr>
              <a:t>wrench on a socket that is too large may result in rounding the socket.</a:t>
            </a:r>
            <a:r>
              <a:rPr lang="en-US" sz="1200" b="0" kern="1200" baseline="0" dirty="0" smtClean="0">
                <a:solidFill>
                  <a:schemeClr val="tx1"/>
                </a:solidFill>
                <a:effectLst/>
                <a:latin typeface="+mn-lt"/>
                <a:ea typeface="+mn-ea"/>
                <a:cs typeface="+mn-cs"/>
              </a:rPr>
              <a:t> Which means that the Allen wrench in the future would not be able to grab a hold of the socket</a:t>
            </a:r>
            <a:r>
              <a:rPr lang="en-US" sz="1200" b="0" kern="1200" dirty="0" smtClean="0">
                <a:solidFill>
                  <a:schemeClr val="tx1"/>
                </a:solidFill>
                <a:effectLst/>
                <a:latin typeface="+mn-lt"/>
                <a:ea typeface="+mn-ea"/>
                <a:cs typeface="+mn-cs"/>
              </a:rPr>
              <a:t>. You have</a:t>
            </a:r>
            <a:r>
              <a:rPr lang="en-US" sz="1200" b="0" kern="1200" baseline="0" dirty="0" smtClean="0">
                <a:solidFill>
                  <a:schemeClr val="tx1"/>
                </a:solidFill>
                <a:effectLst/>
                <a:latin typeface="+mn-lt"/>
                <a:ea typeface="+mn-ea"/>
                <a:cs typeface="+mn-cs"/>
              </a:rPr>
              <a:t> in your toolkit both standard and metric Allen wrenches. </a:t>
            </a:r>
            <a:endParaRPr lang="en-US" sz="1200" b="0" i="1" u="sng"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3. </a:t>
            </a:r>
            <a:r>
              <a:rPr lang="en-US" sz="1200" b="0" kern="1200" dirty="0" smtClean="0">
                <a:solidFill>
                  <a:schemeClr val="tx1"/>
                </a:solidFill>
                <a:effectLst/>
                <a:latin typeface="+mn-lt"/>
                <a:ea typeface="+mn-ea"/>
                <a:cs typeface="+mn-cs"/>
              </a:rPr>
              <a:t>Open-end box-end wrench combination tool or Crescent wrench: are</a:t>
            </a:r>
            <a:r>
              <a:rPr lang="en-US" sz="1200" b="0" kern="1200" baseline="0" dirty="0" smtClean="0">
                <a:solidFill>
                  <a:schemeClr val="tx1"/>
                </a:solidFill>
                <a:effectLst/>
                <a:latin typeface="+mn-lt"/>
                <a:ea typeface="+mn-ea"/>
                <a:cs typeface="+mn-cs"/>
              </a:rPr>
              <a:t> tools to </a:t>
            </a:r>
            <a:r>
              <a:rPr lang="en-US" b="0" dirty="0" smtClean="0"/>
              <a:t>turn nuts</a:t>
            </a:r>
            <a:r>
              <a:rPr lang="en-US" b="0" baseline="0" dirty="0" smtClean="0"/>
              <a:t> and bolts </a:t>
            </a:r>
            <a:r>
              <a:rPr lang="en-US" b="0" dirty="0" smtClean="0"/>
              <a:t>or keep them from turning while tightening them. </a:t>
            </a:r>
            <a:r>
              <a:rPr lang="en-US" sz="1200" b="0" kern="1200" dirty="0" smtClean="0">
                <a:solidFill>
                  <a:schemeClr val="tx1"/>
                </a:solidFill>
                <a:effectLst/>
                <a:latin typeface="+mn-lt"/>
                <a:ea typeface="+mn-ea"/>
                <a:cs typeface="+mn-cs"/>
              </a:rPr>
              <a:t>Be sure to use the proper size wrench, and only use adjustable wrenches when you do not have the proper size.  An adjustable wrench may cause bolts or nuts to round off if not used correctly.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4. Plastic tire lever: Use to remove a pneumatic tire. We will see how to </a:t>
            </a:r>
            <a:r>
              <a:rPr lang="en-US" sz="1200" b="0" u="none" kern="1200" dirty="0" smtClean="0">
                <a:solidFill>
                  <a:schemeClr val="tx1"/>
                </a:solidFill>
                <a:effectLst/>
                <a:latin typeface="+mn-lt"/>
                <a:ea typeface="+mn-ea"/>
                <a:cs typeface="+mn-cs"/>
              </a:rPr>
              <a:t>use this </a:t>
            </a:r>
            <a:r>
              <a:rPr lang="en-US" sz="1200" b="0" kern="1200" dirty="0" smtClean="0">
                <a:solidFill>
                  <a:schemeClr val="tx1"/>
                </a:solidFill>
                <a:effectLst/>
                <a:latin typeface="+mn-lt"/>
                <a:ea typeface="+mn-ea"/>
                <a:cs typeface="+mn-cs"/>
              </a:rPr>
              <a:t>later in this session.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5. Tire patch kit: used to patch a flat inner tube. It contains a scratching tool, glue,</a:t>
            </a:r>
            <a:r>
              <a:rPr lang="en-US" sz="1200" b="0" kern="1200" baseline="0" dirty="0" smtClean="0">
                <a:solidFill>
                  <a:schemeClr val="tx1"/>
                </a:solidFill>
                <a:effectLst/>
                <a:latin typeface="+mn-lt"/>
                <a:ea typeface="+mn-ea"/>
                <a:cs typeface="+mn-cs"/>
              </a:rPr>
              <a:t> and patches. We will see later how to use it. </a:t>
            </a:r>
            <a:endParaRPr lang="en-US"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6. Tire pump and gauge: A foot pump, compressor or high pressure hand pump is necessary to inflate tires over 50psi.  Tires can also be filled using gas station airlines, but a valve adaptor may need to be used. </a:t>
            </a:r>
            <a:r>
              <a:rPr lang="en-US" sz="1200" b="1" kern="1200" dirty="0" smtClean="0">
                <a:solidFill>
                  <a:schemeClr val="tx1"/>
                </a:solidFill>
                <a:effectLst/>
                <a:latin typeface="+mn-lt"/>
                <a:ea typeface="+mn-ea"/>
                <a:cs typeface="+mn-cs"/>
              </a:rPr>
              <a:t>Emphasize: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the pump is not provided with this toolkit. </a:t>
            </a: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FF0000"/>
                </a:solidFill>
                <a:effectLst/>
                <a:latin typeface="+mn-lt"/>
                <a:ea typeface="+mn-ea"/>
                <a:cs typeface="+mn-cs"/>
              </a:rPr>
              <a:t>7.</a:t>
            </a:r>
            <a:r>
              <a:rPr lang="en-US" sz="1200" b="0" kern="1200" baseline="0" dirty="0" smtClean="0">
                <a:solidFill>
                  <a:srgbClr val="FF0000"/>
                </a:solidFill>
                <a:effectLst/>
                <a:latin typeface="+mn-lt"/>
                <a:ea typeface="+mn-ea"/>
                <a:cs typeface="+mn-cs"/>
              </a:rPr>
              <a:t> WD40: </a:t>
            </a:r>
            <a:r>
              <a:rPr lang="en-US" b="0" dirty="0" smtClean="0"/>
              <a:t>lubricates and protects against corrosion. It also removes grease, gum, dirt, &amp; scuff marks.</a:t>
            </a:r>
            <a:endParaRPr lang="en-US" sz="1200" b="0" kern="1200" dirty="0" smtClean="0">
              <a:solidFill>
                <a:srgbClr val="FF000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b="1" baseline="0" dirty="0" smtClean="0"/>
              <a:t>Show the maintenance cards and you explain: </a:t>
            </a:r>
            <a:r>
              <a:rPr lang="en-US" b="0" baseline="0" dirty="0" smtClean="0"/>
              <a:t>i</a:t>
            </a:r>
            <a:r>
              <a:rPr lang="en-US" baseline="0" dirty="0" smtClean="0"/>
              <a:t>n addition, in the tool case, you will have </a:t>
            </a:r>
            <a:r>
              <a:rPr lang="en-US" u="none" baseline="0" dirty="0" smtClean="0"/>
              <a:t>a set of </a:t>
            </a:r>
            <a:r>
              <a:rPr lang="en-US" baseline="0" dirty="0" smtClean="0"/>
              <a:t>maintenance cards that you can use to remind you of the maintenance tasks and how often to perform them. We encourage you to store the maintenance cards with the toolkit.</a:t>
            </a:r>
            <a:endParaRPr lang="en-US" dirty="0" smtClean="0"/>
          </a:p>
          <a:p>
            <a:pPr marL="0" lvl="0" indent="0">
              <a:buFontTx/>
              <a:buNone/>
            </a:pPr>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12</a:t>
            </a:fld>
            <a:endParaRPr lang="en-US"/>
          </a:p>
        </p:txBody>
      </p:sp>
    </p:spTree>
    <p:extLst>
      <p:ext uri="{BB962C8B-B14F-4D97-AF65-F5344CB8AC3E}">
        <p14:creationId xmlns:p14="http://schemas.microsoft.com/office/powerpoint/2010/main" val="270358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Explain: </a:t>
            </a:r>
            <a:r>
              <a:rPr lang="en-US" dirty="0" smtClean="0"/>
              <a:t>We are going to watch a video that summarizes all the inspection and action items that we are going to learn today and practicing in the next session. </a:t>
            </a:r>
          </a:p>
          <a:p>
            <a:r>
              <a:rPr lang="en-US" b="1" dirty="0" smtClean="0"/>
              <a:t>Play the file manualwheelchairmaintenance.wmv</a:t>
            </a:r>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13</a:t>
            </a:fld>
            <a:endParaRPr lang="en-US"/>
          </a:p>
        </p:txBody>
      </p:sp>
    </p:spTree>
    <p:extLst>
      <p:ext uri="{BB962C8B-B14F-4D97-AF65-F5344CB8AC3E}">
        <p14:creationId xmlns:p14="http://schemas.microsoft.com/office/powerpoint/2010/main" val="277672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Explain: </a:t>
            </a:r>
            <a:r>
              <a:rPr lang="en-US" b="0" baseline="0" dirty="0" smtClean="0"/>
              <a:t>Before starting, remember, when transferring out of the wheelchair to do maintenance, always sit on a stable and protected surface.</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              In the example image in the slide, the person is sitting on his own cushion on a stable chair while pumping a tire.</a:t>
            </a:r>
            <a:endParaRPr lang="en-US" b="1"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14</a:t>
            </a:fld>
            <a:endParaRPr lang="en-US"/>
          </a:p>
        </p:txBody>
      </p:sp>
    </p:spTree>
    <p:extLst>
      <p:ext uri="{BB962C8B-B14F-4D97-AF65-F5344CB8AC3E}">
        <p14:creationId xmlns:p14="http://schemas.microsoft.com/office/powerpoint/2010/main" val="135325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Explain: </a:t>
            </a:r>
            <a:r>
              <a:rPr lang="en-US" dirty="0" smtClean="0"/>
              <a:t>Now we are going to go over in detail each maintenance activity.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We will start with the inspection items.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800" dirty="0" smtClean="0"/>
              <a:t>              You will inspect</a:t>
            </a:r>
            <a:r>
              <a:rPr lang="en-US" sz="2800" baseline="0" dirty="0" smtClean="0"/>
              <a:t> the wheelchair components to check their integrity and proper function. When problems are identified during the inspection they are followed by an action item.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15</a:t>
            </a:fld>
            <a:endParaRPr lang="en-US"/>
          </a:p>
        </p:txBody>
      </p:sp>
    </p:spTree>
    <p:extLst>
      <p:ext uri="{BB962C8B-B14F-4D97-AF65-F5344CB8AC3E}">
        <p14:creationId xmlns:p14="http://schemas.microsoft.com/office/powerpoint/2010/main" val="266200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the summary of the inspection items and explain:</a:t>
            </a:r>
            <a:r>
              <a:rPr lang="en-US" dirty="0" smtClean="0"/>
              <a:t> We will go over in detail on how </a:t>
            </a:r>
            <a:r>
              <a:rPr lang="en-US" u="none" dirty="0" smtClean="0"/>
              <a:t>to complete each inspection item </a:t>
            </a:r>
            <a:r>
              <a:rPr lang="en-US" dirty="0" smtClean="0"/>
              <a:t>and what to do if problems are identified. </a:t>
            </a:r>
          </a:p>
          <a:p>
            <a:r>
              <a:rPr lang="en-US" baseline="0" dirty="0" smtClean="0"/>
              <a:t>Orange highlights the inspections that are done weekly. The rest are done monthly. </a:t>
            </a:r>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16</a:t>
            </a:fld>
            <a:endParaRPr lang="en-US"/>
          </a:p>
        </p:txBody>
      </p:sp>
    </p:spTree>
    <p:extLst>
      <p:ext uri="{BB962C8B-B14F-4D97-AF65-F5344CB8AC3E}">
        <p14:creationId xmlns:p14="http://schemas.microsoft.com/office/powerpoint/2010/main" val="385812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17</a:t>
            </a:fld>
            <a:endParaRPr lang="en-US"/>
          </a:p>
        </p:txBody>
      </p:sp>
    </p:spTree>
    <p:extLst>
      <p:ext uri="{BB962C8B-B14F-4D97-AF65-F5344CB8AC3E}">
        <p14:creationId xmlns:p14="http://schemas.microsoft.com/office/powerpoint/2010/main" val="3106892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Gather: </a:t>
            </a:r>
            <a:r>
              <a:rPr lang="en-US" sz="1200" b="0" dirty="0" smtClean="0">
                <a:latin typeface="Arial" pitchFamily="34" charset="0"/>
                <a:cs typeface="Arial" pitchFamily="34" charset="0"/>
              </a:rPr>
              <a:t>wheelchair with flat tire and a tire pump. You can have adaptor valves for participants to try.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 </a:t>
            </a:r>
            <a:r>
              <a:rPr lang="en-US" sz="1200" b="0" dirty="0" smtClean="0">
                <a:latin typeface="Arial" pitchFamily="34" charset="0"/>
                <a:cs typeface="Arial" pitchFamily="34" charset="0"/>
              </a:rPr>
              <a:t>If you have</a:t>
            </a:r>
            <a:r>
              <a:rPr lang="en-US" sz="1200" b="0" baseline="0" dirty="0" smtClean="0">
                <a:latin typeface="Arial" pitchFamily="34" charset="0"/>
                <a:cs typeface="Arial" pitchFamily="34" charset="0"/>
              </a:rPr>
              <a:t> pneumatic tires, p</a:t>
            </a:r>
            <a:r>
              <a:rPr lang="en-US" sz="1200" b="0" dirty="0" smtClean="0">
                <a:latin typeface="Arial" pitchFamily="34" charset="0"/>
                <a:cs typeface="Arial" pitchFamily="34" charset="0"/>
              </a:rPr>
              <a:t>roperly</a:t>
            </a:r>
            <a:r>
              <a:rPr lang="en-US" sz="1200" b="0" baseline="0" dirty="0" smtClean="0">
                <a:latin typeface="Arial" pitchFamily="34" charset="0"/>
                <a:cs typeface="Arial" pitchFamily="34" charset="0"/>
              </a:rPr>
              <a:t> inflated tires are important for wheelchair propulsion. </a:t>
            </a:r>
            <a:r>
              <a:rPr lang="en-US" sz="1200" dirty="0" smtClean="0">
                <a:latin typeface="Arial" pitchFamily="34" charset="0"/>
                <a:cs typeface="Arial" pitchFamily="34" charset="0"/>
              </a:rPr>
              <a:t>If the tire lacks sufficient pressure, the wheelchair will be difficult to maneuver, propulsion will take more energy and it will stress the shoulders more. The tire and wheel will also wear much more quickly when the tire is not properly inflated.</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Demonstrate propelling with</a:t>
            </a:r>
            <a:r>
              <a:rPr lang="en-US" sz="1200" b="1" baseline="0" dirty="0" smtClean="0">
                <a:latin typeface="Arial" pitchFamily="34" charset="0"/>
                <a:cs typeface="Arial" pitchFamily="34" charset="0"/>
              </a:rPr>
              <a:t> a flat/underinflated tire.</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Demonstrate how to inspect while explaining:</a:t>
            </a:r>
            <a:r>
              <a:rPr lang="en-US" sz="1200" b="1" baseline="0" dirty="0" smtClean="0">
                <a:latin typeface="Arial" pitchFamily="34" charset="0"/>
                <a:cs typeface="Arial" pitchFamily="34" charset="0"/>
              </a:rPr>
              <a:t> </a:t>
            </a:r>
          </a:p>
          <a:p>
            <a:pPr marL="228600" indent="-228600">
              <a:buAutoNum type="arabicPeriod"/>
            </a:pPr>
            <a:r>
              <a:rPr lang="en-US" sz="1200" dirty="0" smtClean="0">
                <a:latin typeface="Arial" pitchFamily="34" charset="0"/>
                <a:cs typeface="Arial" pitchFamily="34" charset="0"/>
              </a:rPr>
              <a:t>Check the pressure by pressing down firmly on the tire with your thumb. </a:t>
            </a:r>
          </a:p>
          <a:p>
            <a:pPr marL="0" indent="0">
              <a:buNone/>
            </a:pPr>
            <a:r>
              <a:rPr lang="en-US" sz="1200" dirty="0" smtClean="0">
                <a:latin typeface="Arial" pitchFamily="34" charset="0"/>
                <a:cs typeface="Arial" pitchFamily="34" charset="0"/>
              </a:rPr>
              <a:t>2. If the tire presses down more than 5mm (roughly the thickness of three pennies stacked together), the tire</a:t>
            </a:r>
            <a:r>
              <a:rPr lang="en-US" sz="1200" baseline="0" dirty="0" smtClean="0">
                <a:latin typeface="Arial" pitchFamily="34" charset="0"/>
                <a:cs typeface="Arial" pitchFamily="34" charset="0"/>
              </a:rPr>
              <a:t> needs to be inflated.</a:t>
            </a:r>
            <a:r>
              <a:rPr lang="en-US" sz="1200"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3. Add air to the tire using a bike pump,</a:t>
            </a:r>
            <a:r>
              <a:rPr lang="en-US" sz="1200" baseline="0" dirty="0" smtClean="0">
                <a:latin typeface="Arial" pitchFamily="34" charset="0"/>
                <a:cs typeface="Arial" pitchFamily="34" charset="0"/>
              </a:rPr>
              <a:t> compressor, CO2 cartridge.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Emphasize:</a:t>
            </a:r>
            <a:r>
              <a:rPr lang="en-US" sz="1200" baseline="0" dirty="0" smtClean="0">
                <a:latin typeface="Arial" pitchFamily="34" charset="0"/>
                <a:cs typeface="Arial" pitchFamily="34" charset="0"/>
              </a:rPr>
              <a:t> </a:t>
            </a:r>
            <a:r>
              <a:rPr lang="en-US" sz="1200" kern="1200" dirty="0" smtClean="0">
                <a:solidFill>
                  <a:schemeClr val="tx1"/>
                </a:solidFill>
                <a:effectLst/>
                <a:latin typeface="+mn-lt"/>
                <a:ea typeface="+mn-ea"/>
                <a:cs typeface="+mn-cs"/>
              </a:rPr>
              <a:t>Do not use a gas station air hose. Wheelchair tires have very small volume and it is very easy to explode a tire.</a:t>
            </a:r>
            <a:endParaRPr lang="en-US" sz="1200" dirty="0" smtClean="0">
              <a:latin typeface="Arial" pitchFamily="34" charset="0"/>
              <a:cs typeface="Arial" pitchFamily="34" charset="0"/>
            </a:endParaRP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Point</a:t>
            </a:r>
            <a:r>
              <a:rPr lang="en-US" sz="1200" b="1" baseline="0" dirty="0" smtClean="0">
                <a:latin typeface="Arial" pitchFamily="34" charset="0"/>
                <a:cs typeface="Arial" pitchFamily="34" charset="0"/>
              </a:rPr>
              <a:t> out the type of valve that the demonstration wheelchair has while explaining:  </a:t>
            </a:r>
            <a:r>
              <a:rPr lang="en-US" sz="1200" dirty="0" smtClean="0">
                <a:latin typeface="Arial" pitchFamily="34" charset="0"/>
                <a:cs typeface="Arial" pitchFamily="34" charset="0"/>
              </a:rPr>
              <a:t>There are two types of valves used for pneumatic tires on wheelchairs: </a:t>
            </a:r>
            <a:r>
              <a:rPr lang="en-US" sz="1200" i="1" dirty="0" err="1" smtClean="0">
                <a:latin typeface="Arial" pitchFamily="34" charset="0"/>
                <a:cs typeface="Arial" pitchFamily="34" charset="0"/>
              </a:rPr>
              <a:t>presta</a:t>
            </a:r>
            <a:r>
              <a:rPr lang="en-US" sz="1200" i="1" dirty="0" smtClean="0">
                <a:latin typeface="Arial" pitchFamily="34" charset="0"/>
                <a:cs typeface="Arial" pitchFamily="34" charset="0"/>
              </a:rPr>
              <a:t> valves </a:t>
            </a:r>
            <a:r>
              <a:rPr lang="en-US" sz="1200" dirty="0" smtClean="0">
                <a:latin typeface="Arial" pitchFamily="34" charset="0"/>
                <a:cs typeface="Arial" pitchFamily="34" charset="0"/>
              </a:rPr>
              <a:t>and </a:t>
            </a:r>
            <a:r>
              <a:rPr lang="en-US" sz="1200" dirty="0" err="1" smtClean="0">
                <a:latin typeface="Arial" pitchFamily="34" charset="0"/>
                <a:cs typeface="Arial" pitchFamily="34" charset="0"/>
              </a:rPr>
              <a:t>s</a:t>
            </a:r>
            <a:r>
              <a:rPr lang="en-US" sz="1200" i="1" dirty="0" err="1" smtClean="0">
                <a:latin typeface="Arial" pitchFamily="34" charset="0"/>
                <a:cs typeface="Arial" pitchFamily="34" charset="0"/>
              </a:rPr>
              <a:t>chrade</a:t>
            </a:r>
            <a:r>
              <a:rPr lang="en-US" sz="1200" dirty="0" err="1" smtClean="0">
                <a:latin typeface="Arial" pitchFamily="34" charset="0"/>
                <a:cs typeface="Arial" pitchFamily="34" charset="0"/>
              </a:rPr>
              <a:t>r</a:t>
            </a:r>
            <a:r>
              <a:rPr lang="en-US" sz="1200" dirty="0" smtClean="0">
                <a:latin typeface="Arial" pitchFamily="34" charset="0"/>
                <a:cs typeface="Arial" pitchFamily="34" charset="0"/>
              </a:rPr>
              <a:t> valves. Make sure your air pump has the correct type of valve for your wheelchair.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Ask: </a:t>
            </a:r>
            <a:r>
              <a:rPr lang="en-US" b="0" dirty="0" smtClean="0"/>
              <a:t>How</a:t>
            </a:r>
            <a:r>
              <a:rPr lang="en-US" b="0" baseline="0" dirty="0" smtClean="0"/>
              <a:t> much should you inflate the tire?</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Acknowledge answers</a:t>
            </a:r>
            <a:endParaRPr lang="en-US" b="1" dirty="0" smtClean="0"/>
          </a:p>
          <a:p>
            <a:r>
              <a:rPr lang="en-US" sz="1200" b="1" dirty="0" smtClean="0">
                <a:latin typeface="Arial" pitchFamily="34" charset="0"/>
                <a:cs typeface="Arial" pitchFamily="34" charset="0"/>
              </a:rPr>
              <a:t>Click</a:t>
            </a:r>
            <a:r>
              <a:rPr lang="en-US" sz="1200" b="1" baseline="0" dirty="0" smtClean="0">
                <a:latin typeface="Arial" pitchFamily="34" charset="0"/>
                <a:cs typeface="Arial" pitchFamily="34" charset="0"/>
              </a:rPr>
              <a:t> to show the next pictures on the slide and explain</a:t>
            </a:r>
            <a:r>
              <a:rPr lang="en-US" sz="1200" b="1" dirty="0" smtClean="0">
                <a:latin typeface="Arial" pitchFamily="34" charset="0"/>
                <a:cs typeface="Arial" pitchFamily="34" charset="0"/>
              </a:rPr>
              <a:t>:</a:t>
            </a:r>
            <a:r>
              <a:rPr lang="en-US" sz="1200" b="1" baseline="0" dirty="0" smtClean="0">
                <a:latin typeface="Arial" pitchFamily="34" charset="0"/>
                <a:cs typeface="Arial" pitchFamily="34" charset="0"/>
              </a:rPr>
              <a:t> </a:t>
            </a:r>
            <a:r>
              <a:rPr lang="en-US" sz="1200" b="0" baseline="0" dirty="0" smtClean="0">
                <a:latin typeface="Arial" pitchFamily="34" charset="0"/>
                <a:cs typeface="Arial" pitchFamily="34" charset="0"/>
              </a:rPr>
              <a:t>It is recommended to i</a:t>
            </a:r>
            <a:r>
              <a:rPr lang="en-US" sz="1200" dirty="0" smtClean="0">
                <a:latin typeface="Arial" pitchFamily="34" charset="0"/>
                <a:cs typeface="Arial" pitchFamily="34" charset="0"/>
              </a:rPr>
              <a:t>nflate to pressure indicated on tire.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Demonstrate pumping the tire, mention</a:t>
            </a:r>
            <a:r>
              <a:rPr lang="en-US" sz="1200" b="1" baseline="0" dirty="0" smtClean="0">
                <a:latin typeface="Arial" pitchFamily="34" charset="0"/>
                <a:cs typeface="Arial" pitchFamily="34" charset="0"/>
              </a:rPr>
              <a:t> the suggested pressure on the tire and inflate.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Discuss: </a:t>
            </a:r>
            <a:r>
              <a:rPr lang="en-US" sz="1200" kern="1200" dirty="0" smtClean="0">
                <a:solidFill>
                  <a:schemeClr val="tx1"/>
                </a:solidFill>
                <a:effectLst/>
                <a:latin typeface="+mn-lt"/>
                <a:ea typeface="+mn-ea"/>
                <a:cs typeface="+mn-cs"/>
              </a:rPr>
              <a:t>People’s answers may be variable depending on type of tire (e.g. “road” vs “mountain” and size) and ride preference (“comfort” at low pressure, “performance” at higher pressure).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Ask: </a:t>
            </a:r>
            <a:r>
              <a:rPr lang="en-US" b="0" dirty="0" smtClean="0"/>
              <a:t>How</a:t>
            </a:r>
            <a:r>
              <a:rPr lang="en-US" b="0" baseline="0" dirty="0" smtClean="0"/>
              <a:t> often should you check the tire pressure?</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Acknowledge answers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 to appear the recommended frequency and explain</a:t>
            </a:r>
            <a:r>
              <a:rPr lang="en-US" sz="1200" b="1" dirty="0" smtClean="0">
                <a:latin typeface="Arial" pitchFamily="34" charset="0"/>
                <a:cs typeface="Arial" pitchFamily="34" charset="0"/>
              </a:rPr>
              <a:t>: </a:t>
            </a:r>
            <a:r>
              <a:rPr lang="en-US" sz="1200" b="0" dirty="0" smtClean="0">
                <a:latin typeface="Arial" pitchFamily="34" charset="0"/>
                <a:cs typeface="Arial" pitchFamily="34" charset="0"/>
              </a:rPr>
              <a:t>We recommend</a:t>
            </a:r>
            <a:r>
              <a:rPr lang="en-US" sz="1200" b="0" baseline="0" dirty="0" smtClean="0">
                <a:latin typeface="Arial" pitchFamily="34" charset="0"/>
                <a:cs typeface="Arial" pitchFamily="34" charset="0"/>
              </a:rPr>
              <a:t> c</a:t>
            </a:r>
            <a:r>
              <a:rPr lang="en-US" sz="1200" dirty="0" smtClean="0">
                <a:latin typeface="Arial" pitchFamily="34" charset="0"/>
                <a:cs typeface="Arial" pitchFamily="34" charset="0"/>
              </a:rPr>
              <a:t>hecking the tire pneumatic pressure </a:t>
            </a:r>
            <a:r>
              <a:rPr lang="en-US" sz="1200" b="1" dirty="0" smtClean="0">
                <a:latin typeface="Arial" pitchFamily="34" charset="0"/>
                <a:cs typeface="Arial" pitchFamily="34" charset="0"/>
              </a:rPr>
              <a:t>weekly</a:t>
            </a:r>
            <a:r>
              <a:rPr lang="en-US" sz="1200" b="0" baseline="0" dirty="0" smtClean="0">
                <a:latin typeface="Arial" pitchFamily="34" charset="0"/>
                <a:cs typeface="Arial" pitchFamily="34" charset="0"/>
              </a:rPr>
              <a:t> and to c</a:t>
            </a:r>
            <a:r>
              <a:rPr lang="en-US" sz="1200" dirty="0" smtClean="0">
                <a:latin typeface="Arial" pitchFamily="34" charset="0"/>
                <a:cs typeface="Arial" pitchFamily="34" charset="0"/>
              </a:rPr>
              <a:t>heck</a:t>
            </a:r>
            <a:r>
              <a:rPr lang="en-US" sz="1200" baseline="0" dirty="0" smtClean="0">
                <a:latin typeface="Arial" pitchFamily="34" charset="0"/>
                <a:cs typeface="Arial" pitchFamily="34" charset="0"/>
              </a:rPr>
              <a:t> it more often during winter. </a:t>
            </a: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 </a:t>
            </a: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18</a:t>
            </a:fld>
            <a:endParaRPr lang="en-US"/>
          </a:p>
        </p:txBody>
      </p:sp>
    </p:spTree>
    <p:extLst>
      <p:ext uri="{BB962C8B-B14F-4D97-AF65-F5344CB8AC3E}">
        <p14:creationId xmlns:p14="http://schemas.microsoft.com/office/powerpoint/2010/main" val="238462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Gather: </a:t>
            </a:r>
            <a:r>
              <a:rPr lang="en-US" sz="1200" b="0" dirty="0" smtClean="0">
                <a:latin typeface="Arial" pitchFamily="34" charset="0"/>
                <a:cs typeface="Arial" pitchFamily="34" charset="0"/>
              </a:rPr>
              <a:t>different type of cushions, e.g.</a:t>
            </a:r>
            <a:r>
              <a:rPr lang="en-US" sz="1200" b="0" baseline="0" dirty="0" smtClean="0">
                <a:latin typeface="Arial" pitchFamily="34" charset="0"/>
                <a:cs typeface="Arial" pitchFamily="34" charset="0"/>
              </a:rPr>
              <a:t> foam, gel, air,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Explain: </a:t>
            </a:r>
            <a:r>
              <a:rPr lang="en-US" sz="1200" dirty="0" smtClean="0">
                <a:latin typeface="Arial" pitchFamily="34" charset="0"/>
                <a:cs typeface="Arial" pitchFamily="34" charset="0"/>
              </a:rPr>
              <a:t>Cushions</a:t>
            </a:r>
            <a:r>
              <a:rPr lang="en-US" sz="1200" baseline="0" dirty="0" smtClean="0">
                <a:latin typeface="Arial" pitchFamily="34" charset="0"/>
                <a:cs typeface="Arial" pitchFamily="34" charset="0"/>
              </a:rPr>
              <a:t> are a very important component of the wheelchair AND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Cushions do not last as long as the frame. </a:t>
            </a: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The interaction between the cushion and the body determines the user’s comfort, function, and clinical safety.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Deterioration in the cushion can increase the risk of developing a pressure ulcer.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a:t>
            </a:r>
            <a:r>
              <a:rPr lang="en-US" sz="1200" b="1" baseline="0" dirty="0" smtClean="0">
                <a:latin typeface="Arial" pitchFamily="34" charset="0"/>
                <a:cs typeface="Arial" pitchFamily="34" charset="0"/>
              </a:rPr>
              <a:t> while demonstrating: </a:t>
            </a:r>
            <a:r>
              <a:rPr lang="en-US" sz="1200" dirty="0" smtClean="0">
                <a:latin typeface="Arial" pitchFamily="34" charset="0"/>
                <a:cs typeface="Arial" pitchFamily="34" charset="0"/>
              </a:rPr>
              <a:t>Remove</a:t>
            </a:r>
            <a:r>
              <a:rPr lang="en-US" sz="1200" baseline="0" dirty="0" smtClean="0">
                <a:latin typeface="Arial" pitchFamily="34" charset="0"/>
                <a:cs typeface="Arial" pitchFamily="34" charset="0"/>
              </a:rPr>
              <a:t> the cover so you can inspect both cushion and cover. </a:t>
            </a: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That means that you must be out of the wheelchair. </a:t>
            </a:r>
            <a:endParaRPr lang="en-US" sz="1200" b="1"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					 L</a:t>
            </a:r>
            <a:r>
              <a:rPr lang="en-US" sz="1200" kern="1200" dirty="0" smtClean="0">
                <a:solidFill>
                  <a:schemeClr val="tx1"/>
                </a:solidFill>
                <a:effectLst/>
                <a:latin typeface="+mn-lt"/>
                <a:ea typeface="+mn-ea"/>
                <a:cs typeface="+mn-cs"/>
              </a:rPr>
              <a:t>ook for tears or holes in the cover or zipper malfunction, which might expose the cushion surface or create a 					wrinkled sitting surface.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dirty="0" smtClean="0">
                <a:latin typeface="Arial" pitchFamily="34" charset="0"/>
                <a:cs typeface="Arial" pitchFamily="34" charset="0"/>
              </a:rPr>
              <a:t>The cushion cover</a:t>
            </a:r>
            <a:r>
              <a:rPr lang="en-US" sz="1200" baseline="0" dirty="0" smtClean="0">
                <a:latin typeface="Arial" pitchFamily="34" charset="0"/>
                <a:cs typeface="Arial" pitchFamily="34" charset="0"/>
              </a:rPr>
              <a:t> on the top </a:t>
            </a:r>
            <a:r>
              <a:rPr lang="en-US" sz="1200" u="none" baseline="0" dirty="0" smtClean="0">
                <a:latin typeface="Arial" pitchFamily="34" charset="0"/>
                <a:cs typeface="Arial" pitchFamily="34" charset="0"/>
              </a:rPr>
              <a:t>right of the </a:t>
            </a:r>
            <a:r>
              <a:rPr lang="en-US" sz="1200" baseline="0" dirty="0" smtClean="0">
                <a:latin typeface="Arial" pitchFamily="34" charset="0"/>
                <a:cs typeface="Arial" pitchFamily="34" charset="0"/>
              </a:rPr>
              <a:t>slide has a hole.</a:t>
            </a: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the cover contains a foam liner, look for tears or flaking in the foam.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cushion on the</a:t>
            </a:r>
            <a:r>
              <a:rPr lang="en-US" sz="1200" kern="1200" baseline="0" dirty="0" smtClean="0">
                <a:solidFill>
                  <a:schemeClr val="tx1"/>
                </a:solidFill>
                <a:effectLst/>
                <a:latin typeface="+mn-lt"/>
                <a:ea typeface="+mn-ea"/>
                <a:cs typeface="+mn-cs"/>
              </a:rPr>
              <a:t> bottom </a:t>
            </a:r>
            <a:r>
              <a:rPr lang="en-US" sz="1200" u="none" kern="1200" baseline="0" dirty="0" smtClean="0">
                <a:solidFill>
                  <a:schemeClr val="tx1"/>
                </a:solidFill>
                <a:effectLst/>
                <a:latin typeface="+mn-lt"/>
                <a:ea typeface="+mn-ea"/>
                <a:cs typeface="+mn-cs"/>
              </a:rPr>
              <a:t>right has flaking in the foam liner </a:t>
            </a:r>
            <a:r>
              <a:rPr lang="en-US" sz="1200" kern="1200" baseline="0" dirty="0" smtClean="0">
                <a:solidFill>
                  <a:schemeClr val="tx1"/>
                </a:solidFill>
                <a:effectLst/>
                <a:latin typeface="+mn-lt"/>
                <a:ea typeface="+mn-ea"/>
                <a:cs typeface="+mn-cs"/>
              </a:rPr>
              <a:t>of the cover.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bottom of most covers has a Velcro or a nonskid surface.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Inspect this surface for worn or torn Velcro or breakdown of the nonskid material.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cover is designed to protect the cushion, so it should be replaced if damaged. </a:t>
            </a: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                                                 After</a:t>
            </a:r>
            <a:r>
              <a:rPr lang="en-US" sz="1200" baseline="0" dirty="0" smtClean="0">
                <a:latin typeface="Arial" pitchFamily="34" charset="0"/>
                <a:cs typeface="Arial" pitchFamily="34" charset="0"/>
              </a:rPr>
              <a:t> inspecting the cover inspect</a:t>
            </a:r>
            <a:r>
              <a:rPr lang="en-US" sz="1200" dirty="0" smtClean="0">
                <a:latin typeface="Arial" pitchFamily="34" charset="0"/>
                <a:cs typeface="Arial" pitchFamily="34" charset="0"/>
              </a:rPr>
              <a:t> the cushion for shape and contour.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7BBE56-6B44-3C42-BCBA-61D257C3FC17}" type="slidenum">
              <a:rPr lang="en-US" smtClean="0"/>
              <a:pPr/>
              <a:t>19</a:t>
            </a:fld>
            <a:endParaRPr lang="en-US"/>
          </a:p>
        </p:txBody>
      </p:sp>
    </p:spTree>
    <p:extLst>
      <p:ext uri="{BB962C8B-B14F-4D97-AF65-F5344CB8AC3E}">
        <p14:creationId xmlns:p14="http://schemas.microsoft.com/office/powerpoint/2010/main" val="2544821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a:t>
            </a:r>
            <a:r>
              <a:rPr lang="en-US" sz="1200" b="1" baseline="0" dirty="0" smtClean="0">
                <a:latin typeface="Arial" pitchFamily="34" charset="0"/>
                <a:cs typeface="Arial" pitchFamily="34" charset="0"/>
              </a:rPr>
              <a:t> </a:t>
            </a:r>
            <a:r>
              <a:rPr lang="en-US" sz="1200" dirty="0" smtClean="0">
                <a:latin typeface="Arial" pitchFamily="34" charset="0"/>
                <a:cs typeface="Arial" pitchFamily="34" charset="0"/>
              </a:rPr>
              <a:t>There are many types of cushions.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              Depending</a:t>
            </a:r>
            <a:r>
              <a:rPr lang="en-US" sz="1200" baseline="0" dirty="0" smtClean="0">
                <a:latin typeface="Arial" pitchFamily="34" charset="0"/>
                <a:cs typeface="Arial" pitchFamily="34" charset="0"/>
              </a:rPr>
              <a:t> of the type there are signs you should look for.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We are going to discuss some examples.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 while demonstration</a:t>
            </a:r>
            <a:r>
              <a:rPr lang="en-US" sz="1200" b="1" baseline="0" dirty="0" smtClean="0">
                <a:latin typeface="Arial" pitchFamily="34" charset="0"/>
                <a:cs typeface="Arial" pitchFamily="34" charset="0"/>
              </a:rPr>
              <a:t> (if you have that type of cushion available): </a:t>
            </a: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If your cushion is </a:t>
            </a:r>
            <a:r>
              <a:rPr lang="en-US" sz="1200" u="sng" baseline="0" dirty="0" smtClean="0">
                <a:latin typeface="Arial" pitchFamily="34" charset="0"/>
                <a:cs typeface="Arial" pitchFamily="34" charset="0"/>
              </a:rPr>
              <a:t>air</a:t>
            </a:r>
            <a:r>
              <a:rPr lang="en-US" sz="1200" baseline="0" dirty="0" smtClean="0">
                <a:latin typeface="Arial" pitchFamily="34" charset="0"/>
                <a:cs typeface="Arial" pitchFamily="34" charset="0"/>
              </a:rPr>
              <a:t>: Keep the cushion properly inflated.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I</a:t>
            </a:r>
            <a:r>
              <a:rPr lang="en-US" sz="1200" dirty="0" smtClean="0">
                <a:latin typeface="Arial" pitchFamily="34" charset="0"/>
                <a:cs typeface="Arial" pitchFamily="34" charset="0"/>
              </a:rPr>
              <a:t>nspect that the valve is in</a:t>
            </a:r>
            <a:r>
              <a:rPr lang="en-US" sz="1200" baseline="0" dirty="0" smtClean="0">
                <a:latin typeface="Arial" pitchFamily="34" charset="0"/>
                <a:cs typeface="Arial" pitchFamily="34" charset="0"/>
              </a:rPr>
              <a:t> good condition and does not leak.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If you suspect that there is a leak, remove the cover and submerge the cushion in water and look for bubbles.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A</a:t>
            </a:r>
            <a:r>
              <a:rPr lang="en-US" sz="1200" strike="noStrike" baseline="0" dirty="0" smtClean="0">
                <a:latin typeface="Arial" pitchFamily="34" charset="0"/>
                <a:cs typeface="Arial" pitchFamily="34" charset="0"/>
              </a:rPr>
              <a:t> </a:t>
            </a:r>
            <a:r>
              <a:rPr lang="en-US" sz="1200" baseline="0" dirty="0" smtClean="0">
                <a:latin typeface="Arial" pitchFamily="34" charset="0"/>
                <a:cs typeface="Arial" pitchFamily="34" charset="0"/>
              </a:rPr>
              <a:t>rubber air cushion (e.g. ROHO) can be patched using the same procedure we saw for patching a tire.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ASK: </a:t>
            </a:r>
            <a:r>
              <a:rPr lang="en-US" sz="1200" b="0" baseline="0" dirty="0" smtClean="0">
                <a:latin typeface="Arial" pitchFamily="34" charset="0"/>
                <a:cs typeface="Arial" pitchFamily="34" charset="0"/>
              </a:rPr>
              <a:t>Those of you who are using ROHO’S, do you have the patching kits that came with the cushion?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Acknowledge answers. </a:t>
            </a:r>
            <a:endParaRPr lang="en-US" sz="1200" b="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Note: </a:t>
            </a:r>
            <a:r>
              <a:rPr lang="en-US" sz="1200" b="0" baseline="0" dirty="0" smtClean="0">
                <a:latin typeface="Arial" pitchFamily="34" charset="0"/>
                <a:cs typeface="Arial" pitchFamily="34" charset="0"/>
              </a:rPr>
              <a:t>When you travel by air pay special attention to the cushion because the pressure will change. </a:t>
            </a:r>
            <a:r>
              <a:rPr lang="en-US" sz="1200" b="0" u="none" baseline="0" dirty="0" smtClean="0">
                <a:latin typeface="Arial" pitchFamily="34" charset="0"/>
                <a:cs typeface="Arial" pitchFamily="34" charset="0"/>
              </a:rPr>
              <a:t>Always travel with a patch kit</a:t>
            </a:r>
            <a:r>
              <a:rPr lang="en-US" sz="1200" b="0" baseline="0" dirty="0" smtClean="0">
                <a:latin typeface="Arial" pitchFamily="34" charset="0"/>
                <a:cs typeface="Arial" pitchFamily="34" charset="0"/>
              </a:rPr>
              <a:t>. </a:t>
            </a:r>
            <a:endParaRPr lang="en-US" sz="1200" b="1"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Click to appear the next images on the slide and explain: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you have a </a:t>
            </a:r>
            <a:r>
              <a:rPr lang="en-US" u="sng" dirty="0" smtClean="0"/>
              <a:t>gel</a:t>
            </a:r>
            <a:r>
              <a:rPr lang="en-US" dirty="0" smtClean="0"/>
              <a:t> cushion, knead the gel</a:t>
            </a:r>
            <a:r>
              <a:rPr lang="en-US" baseline="0" dirty="0" smtClean="0"/>
              <a:t> daily so it moves under bony prominences.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Inspect that the gel is not hard and also there are no leaks.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 example of a worn out cushion </a:t>
            </a:r>
            <a:r>
              <a:rPr lang="en-US" u="none" baseline="0" dirty="0" smtClean="0"/>
              <a:t>can be seen on the left with</a:t>
            </a:r>
            <a:r>
              <a:rPr lang="en-US" baseline="0" dirty="0" smtClean="0"/>
              <a:t> the blue gel that is leaking.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 to appear the next image on the slide and explain: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have a </a:t>
            </a:r>
            <a:r>
              <a:rPr lang="en-US" u="sng" baseline="0" dirty="0" smtClean="0"/>
              <a:t>foam</a:t>
            </a:r>
            <a:r>
              <a:rPr lang="en-US" baseline="0" dirty="0" smtClean="0"/>
              <a:t> cushion, inspect that the </a:t>
            </a:r>
            <a:r>
              <a:rPr lang="en-US" u="none" baseline="0" dirty="0" smtClean="0"/>
              <a:t>foam</a:t>
            </a:r>
            <a:r>
              <a:rPr lang="en-US" baseline="0" dirty="0" smtClean="0"/>
              <a:t> is intact and not deteriorated and chipping.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you press it, it should bounce back.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 </a:t>
            </a:r>
            <a:r>
              <a:rPr lang="en-US" sz="1200" dirty="0" smtClean="0">
                <a:latin typeface="Arial" pitchFamily="34" charset="0"/>
                <a:cs typeface="Arial" pitchFamily="34" charset="0"/>
              </a:rPr>
              <a:t>If the cushion has a solid seat insert, check that it is not broken.</a:t>
            </a:r>
          </a:p>
          <a:p>
            <a:r>
              <a:rPr lang="en-US" sz="1200" b="1" kern="1200" dirty="0" smtClean="0">
                <a:solidFill>
                  <a:schemeClr val="tx1"/>
                </a:solidFill>
                <a:effectLst/>
                <a:latin typeface="+mn-lt"/>
                <a:ea typeface="+mn-ea"/>
                <a:cs typeface="+mn-cs"/>
              </a:rPr>
              <a:t>Emphasize</a:t>
            </a:r>
            <a:r>
              <a:rPr lang="en-US" sz="1200" b="1" kern="1200" baseline="0" dirty="0" smtClean="0">
                <a:solidFill>
                  <a:schemeClr val="tx1"/>
                </a:solidFill>
                <a:effectLst/>
                <a:latin typeface="+mn-lt"/>
                <a:ea typeface="+mn-ea"/>
                <a:cs typeface="+mn-cs"/>
              </a:rPr>
              <a:t> and show on the cushion you are holding: </a:t>
            </a:r>
          </a:p>
          <a:p>
            <a:r>
              <a:rPr lang="en-US" sz="1200" kern="1200" dirty="0" smtClean="0">
                <a:solidFill>
                  <a:schemeClr val="tx1"/>
                </a:solidFill>
                <a:effectLst/>
                <a:latin typeface="+mn-lt"/>
                <a:ea typeface="+mn-ea"/>
                <a:cs typeface="+mn-cs"/>
              </a:rPr>
              <a:t>Be aware of the direction of the cushion. </a:t>
            </a:r>
          </a:p>
          <a:p>
            <a:r>
              <a:rPr lang="en-US" sz="1200" kern="1200" dirty="0" smtClean="0">
                <a:solidFill>
                  <a:schemeClr val="tx1"/>
                </a:solidFill>
                <a:effectLst/>
                <a:latin typeface="+mn-lt"/>
                <a:ea typeface="+mn-ea"/>
                <a:cs typeface="+mn-cs"/>
              </a:rPr>
              <a:t>After inspecting,</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lace the cushion properly back on the wheelchair.</a:t>
            </a:r>
            <a:endParaRPr lang="en-US" sz="1200" baseline="0" dirty="0" smtClean="0">
              <a:latin typeface="Arial" pitchFamily="34" charset="0"/>
              <a:cs typeface="Arial" pitchFamily="34" charset="0"/>
            </a:endParaRPr>
          </a:p>
          <a:p>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a:t>
            </a:r>
            <a:r>
              <a:rPr lang="en-US" sz="1200" b="1" baseline="0" dirty="0" smtClean="0">
                <a:latin typeface="Arial" pitchFamily="34" charset="0"/>
                <a:cs typeface="Arial" pitchFamily="34" charset="0"/>
              </a:rPr>
              <a:t> </a:t>
            </a:r>
            <a:r>
              <a:rPr lang="en-US" sz="1200" dirty="0" smtClean="0">
                <a:latin typeface="Arial" pitchFamily="34" charset="0"/>
                <a:cs typeface="Arial" pitchFamily="34" charset="0"/>
              </a:rPr>
              <a:t>This task should be performed </a:t>
            </a:r>
            <a:r>
              <a:rPr lang="en-US" sz="1200" b="1" dirty="0" smtClean="0">
                <a:latin typeface="Arial" pitchFamily="34" charset="0"/>
                <a:cs typeface="Arial" pitchFamily="34" charset="0"/>
              </a:rPr>
              <a:t>weekly</a:t>
            </a:r>
            <a:r>
              <a:rPr lang="en-US" sz="1200" b="0" baseline="0" dirty="0" smtClean="0">
                <a:latin typeface="Arial" pitchFamily="34" charset="0"/>
                <a:cs typeface="Arial" pitchFamily="34" charset="0"/>
              </a:rPr>
              <a:t> and</a:t>
            </a:r>
            <a:r>
              <a:rPr lang="en-US" sz="1200" dirty="0" smtClean="0">
                <a:latin typeface="Arial" pitchFamily="34" charset="0"/>
                <a:cs typeface="Arial" pitchFamily="34" charset="0"/>
              </a:rPr>
              <a:t> if problems are identified a wheelchair maintenance expert must be contacted immediately to</a:t>
            </a:r>
            <a:r>
              <a:rPr lang="en-US" sz="1200" baseline="0" dirty="0" smtClean="0">
                <a:latin typeface="Arial" pitchFamily="34" charset="0"/>
                <a:cs typeface="Arial" pitchFamily="34" charset="0"/>
              </a:rPr>
              <a:t> get the cushion replaced</a:t>
            </a:r>
            <a:r>
              <a:rPr lang="en-US" sz="1200" u="none" dirty="0" smtClean="0">
                <a:latin typeface="Arial" pitchFamily="34" charset="0"/>
                <a:cs typeface="Arial" pitchFamily="34" charset="0"/>
              </a:rPr>
              <a:t>. If a cushion is not replaced it may lead to unwanted consequences</a:t>
            </a:r>
            <a:r>
              <a:rPr lang="en-US" sz="1200" u="none" baseline="0" dirty="0" smtClean="0">
                <a:latin typeface="Arial" pitchFamily="34" charset="0"/>
                <a:cs typeface="Arial" pitchFamily="34" charset="0"/>
              </a:rPr>
              <a:t> such as pressure sores.</a:t>
            </a:r>
            <a:endParaRPr lang="en-US" sz="1200" u="none"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dirty="0" smtClean="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20</a:t>
            </a:fld>
            <a:endParaRPr lang="en-US"/>
          </a:p>
        </p:txBody>
      </p:sp>
    </p:spTree>
    <p:extLst>
      <p:ext uri="{BB962C8B-B14F-4D97-AF65-F5344CB8AC3E}">
        <p14:creationId xmlns:p14="http://schemas.microsoft.com/office/powerpoint/2010/main" val="231890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dirty="0" smtClean="0"/>
              <a:t>Fill</a:t>
            </a:r>
            <a:r>
              <a:rPr lang="en-US" b="1" u="sng" baseline="0" dirty="0" smtClean="0"/>
              <a:t> in the slide with the appropriate times that are applicable to the training session.</a:t>
            </a:r>
          </a:p>
          <a:p>
            <a:pPr marL="0" indent="0">
              <a:buFontTx/>
              <a:buNone/>
            </a:pPr>
            <a:endParaRPr lang="en-US" b="1" dirty="0" smtClean="0"/>
          </a:p>
          <a:p>
            <a:r>
              <a:rPr lang="en-US" b="1" dirty="0" smtClean="0"/>
              <a:t>Explain:</a:t>
            </a:r>
            <a:r>
              <a:rPr lang="en-US" b="1" baseline="0" dirty="0" smtClean="0"/>
              <a:t> </a:t>
            </a:r>
            <a:r>
              <a:rPr lang="en-US" dirty="0" smtClean="0"/>
              <a:t>This is an interactive learning approach</a:t>
            </a:r>
            <a:r>
              <a:rPr lang="en-US" baseline="0" dirty="0" smtClean="0"/>
              <a:t> to training. </a:t>
            </a:r>
          </a:p>
          <a:p>
            <a:r>
              <a:rPr lang="en-US" baseline="0" dirty="0" smtClean="0"/>
              <a:t>              Today, we will watch a video, have a presentation and show examples of how to do maintenance.</a:t>
            </a:r>
          </a:p>
          <a:p>
            <a:r>
              <a:rPr lang="en-US" baseline="0" dirty="0" smtClean="0"/>
              <a:t>              In the next session we will do hands-on practice either on your wheelchair or on a demo wheelchair that we have here available.</a:t>
            </a:r>
          </a:p>
          <a:p>
            <a:r>
              <a:rPr lang="en-US" b="1" baseline="0" dirty="0" smtClean="0"/>
              <a:t>Remind</a:t>
            </a:r>
            <a:r>
              <a:rPr lang="en-US" baseline="0" dirty="0" smtClean="0"/>
              <a:t> the participants of the date and time for the next session’s class. </a:t>
            </a:r>
          </a:p>
          <a:p>
            <a:r>
              <a:rPr lang="en-US" b="1" baseline="0" dirty="0" smtClean="0"/>
              <a:t>Emphasize</a:t>
            </a:r>
            <a:r>
              <a:rPr lang="en-US" baseline="0" dirty="0" smtClean="0"/>
              <a:t> that participants are free to ask questions at any time.</a:t>
            </a:r>
            <a:endParaRPr lang="en-US" baseline="0"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2</a:t>
            </a:fld>
            <a:endParaRPr lang="en-US"/>
          </a:p>
        </p:txBody>
      </p:sp>
    </p:spTree>
    <p:extLst>
      <p:ext uri="{BB962C8B-B14F-4D97-AF65-F5344CB8AC3E}">
        <p14:creationId xmlns:p14="http://schemas.microsoft.com/office/powerpoint/2010/main" val="2795745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21</a:t>
            </a:fld>
            <a:endParaRPr lang="en-US"/>
          </a:p>
        </p:txBody>
      </p:sp>
    </p:spTree>
    <p:extLst>
      <p:ext uri="{BB962C8B-B14F-4D97-AF65-F5344CB8AC3E}">
        <p14:creationId xmlns:p14="http://schemas.microsoft.com/office/powerpoint/2010/main" val="4091068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Gather:</a:t>
            </a:r>
            <a:r>
              <a:rPr lang="en-US" b="1" baseline="0" dirty="0" smtClean="0"/>
              <a:t> </a:t>
            </a:r>
            <a:r>
              <a:rPr lang="en-US" dirty="0" smtClean="0">
                <a:solidFill>
                  <a:srgbClr val="00B0F0"/>
                </a:solidFill>
              </a:rPr>
              <a:t>Wheelchair with loose clothing guard, Show examples of bolts and tools to use to tighten. Show an example of a lock nut.</a:t>
            </a:r>
          </a:p>
          <a:p>
            <a:pPr defTabSz="462229">
              <a:defRPr/>
            </a:pPr>
            <a:endParaRPr lang="en-US" b="1" dirty="0" smtClean="0"/>
          </a:p>
          <a:p>
            <a:pPr defTabSz="462229">
              <a:defRPr/>
            </a:pPr>
            <a:r>
              <a:rPr lang="en-US" b="1" dirty="0" smtClean="0"/>
              <a:t>Explain: </a:t>
            </a:r>
            <a:r>
              <a:rPr lang="en-US" dirty="0" smtClean="0"/>
              <a:t>Most maintenance consists of ensuring that nuts and bolts are properly adjusted. Inspecting nuts and bolts should be done while you inspect different parts as we will see throughout the presentation. </a:t>
            </a:r>
            <a:r>
              <a:rPr lang="en-US" dirty="0" smtClean="0">
                <a:latin typeface="Arial" pitchFamily="34" charset="0"/>
                <a:cs typeface="Arial" pitchFamily="34" charset="0"/>
              </a:rPr>
              <a:t>Nuts and bolts that are too loose will loosen further or not hold the part properly. </a:t>
            </a:r>
          </a:p>
          <a:p>
            <a:pPr defTabSz="462229">
              <a:defRPr/>
            </a:pPr>
            <a:endParaRPr lang="en-US" b="1" dirty="0" smtClean="0">
              <a:latin typeface="Arial" pitchFamily="34" charset="0"/>
              <a:cs typeface="Arial" pitchFamily="34" charset="0"/>
            </a:endParaRPr>
          </a:p>
          <a:p>
            <a:pPr defTabSz="462229">
              <a:defRPr/>
            </a:pPr>
            <a:r>
              <a:rPr lang="en-US" b="1" dirty="0" smtClean="0">
                <a:latin typeface="Arial" pitchFamily="34" charset="0"/>
                <a:cs typeface="Arial" pitchFamily="34" charset="0"/>
              </a:rPr>
              <a:t>Demonstrate while describing. </a:t>
            </a:r>
            <a:r>
              <a:rPr lang="en-US" dirty="0" smtClean="0">
                <a:latin typeface="Arial" pitchFamily="34" charset="0"/>
                <a:cs typeface="Arial" pitchFamily="34" charset="0"/>
              </a:rPr>
              <a:t>Visually identify loose bolts.</a:t>
            </a:r>
            <a:r>
              <a:rPr lang="en-US" dirty="0" smtClean="0"/>
              <a:t> </a:t>
            </a:r>
            <a:r>
              <a:rPr lang="en-US" dirty="0" smtClean="0">
                <a:latin typeface="Arial" pitchFamily="34" charset="0"/>
                <a:cs typeface="Arial" pitchFamily="34" charset="0"/>
              </a:rPr>
              <a:t>Move parts and check that the</a:t>
            </a:r>
            <a:r>
              <a:rPr lang="en-US" u="none" dirty="0" smtClean="0">
                <a:latin typeface="Arial" pitchFamily="34" charset="0"/>
                <a:cs typeface="Arial" pitchFamily="34" charset="0"/>
              </a:rPr>
              <a:t>y</a:t>
            </a:r>
            <a:r>
              <a:rPr lang="en-US" dirty="0" smtClean="0">
                <a:latin typeface="Arial" pitchFamily="34" charset="0"/>
                <a:cs typeface="Arial" pitchFamily="34" charset="0"/>
              </a:rPr>
              <a:t> do not rattle. Tighten all loose nuts and bolts until snug.  Depending on the bolt, you can use a screwdriver, wrench or Allen wrench. Tighten to the point where the parts that the nuts and bolts are holding do not move at all. Do not over tighten! </a:t>
            </a:r>
            <a:r>
              <a:rPr lang="en-US" sz="1200" kern="1200" dirty="0" smtClean="0">
                <a:solidFill>
                  <a:schemeClr val="tx1"/>
                </a:solidFill>
                <a:effectLst/>
                <a:latin typeface="+mn-lt"/>
                <a:ea typeface="+mn-ea"/>
                <a:cs typeface="+mn-cs"/>
              </a:rPr>
              <a:t>Clamps are meant to be very tight. Tighten as much as reasonably possible with the appropriate tool. Moving parts, such as the wheel lock mechanism, should be snug but not particularly tight. These often use locknuts. </a:t>
            </a:r>
            <a:r>
              <a:rPr lang="en-US" dirty="0" smtClean="0"/>
              <a:t>O</a:t>
            </a:r>
            <a:r>
              <a:rPr lang="en-US" dirty="0" smtClean="0">
                <a:latin typeface="Arial" pitchFamily="34" charset="0"/>
                <a:cs typeface="Arial" pitchFamily="34" charset="0"/>
              </a:rPr>
              <a:t>ver tightening a loose nut or bolt could damage the part and/or bolt.</a:t>
            </a:r>
          </a:p>
          <a:p>
            <a:pPr defTabSz="462229">
              <a:defRPr/>
            </a:pPr>
            <a:endParaRPr lang="en-US" dirty="0" smtClean="0">
              <a:latin typeface="Arial" pitchFamily="34" charset="0"/>
              <a:cs typeface="Arial" pitchFamily="34" charset="0"/>
            </a:endParaRPr>
          </a:p>
          <a:p>
            <a:pPr defTabSz="462229">
              <a:defRPr/>
            </a:pPr>
            <a:r>
              <a:rPr lang="en-US" dirty="0" smtClean="0">
                <a:latin typeface="Arial" pitchFamily="34" charset="0"/>
                <a:cs typeface="Arial" pitchFamily="34" charset="0"/>
              </a:rPr>
              <a:t>Bolts are graded for strength and hardness. The specific grade is selected by the manufacturer for the part where the bolt is to be used. Bolts used on wheelchairs must be replaced with the proper size and type bolt. </a:t>
            </a:r>
          </a:p>
          <a:p>
            <a:pPr defTabSz="462229">
              <a:defRPr/>
            </a:pPr>
            <a:endParaRPr lang="en-US" dirty="0" smtClean="0">
              <a:latin typeface="Arial" pitchFamily="34" charset="0"/>
              <a:cs typeface="Arial" pitchFamily="34" charset="0"/>
            </a:endParaRPr>
          </a:p>
          <a:p>
            <a:pPr marL="0" marR="0" indent="0" algn="l" defTabSz="462229"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Emphasize: </a:t>
            </a:r>
            <a:r>
              <a:rPr lang="en-US" dirty="0" smtClean="0">
                <a:latin typeface="Arial" pitchFamily="34" charset="0"/>
                <a:cs typeface="Arial" pitchFamily="34" charset="0"/>
              </a:rPr>
              <a:t>If nuts or bolts are missing, stripped or broken, contact a wheelchair maintenance expert to get the bolts/nuts replaced.</a:t>
            </a:r>
          </a:p>
          <a:p>
            <a:pPr defTabSz="462229">
              <a:defRPr/>
            </a:pPr>
            <a:endParaRPr lang="en-US" dirty="0" smtClean="0">
              <a:latin typeface="Arial" pitchFamily="34" charset="0"/>
              <a:cs typeface="Arial" pitchFamily="34" charset="0"/>
            </a:endParaRPr>
          </a:p>
          <a:p>
            <a:pPr defTabSz="462229">
              <a:defRPr/>
            </a:pPr>
            <a:endParaRPr lang="en-US" dirty="0" smtClean="0">
              <a:latin typeface="Arial" pitchFamily="34" charset="0"/>
              <a:cs typeface="Arial" pitchFamily="34" charset="0"/>
            </a:endParaRPr>
          </a:p>
          <a:p>
            <a:r>
              <a:rPr lang="en-US" dirty="0" smtClean="0">
                <a:latin typeface="Arial" pitchFamily="34" charset="0"/>
                <a:cs typeface="Arial" pitchFamily="34" charset="0"/>
              </a:rPr>
              <a:t>This task should be performed </a:t>
            </a:r>
            <a:r>
              <a:rPr lang="en-US" b="1" dirty="0" smtClean="0">
                <a:latin typeface="Arial" pitchFamily="34" charset="0"/>
                <a:cs typeface="Arial" pitchFamily="34" charset="0"/>
              </a:rPr>
              <a:t>monthly.</a:t>
            </a:r>
            <a:endParaRPr lang="en-US"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dirty="0" smtClean="0"/>
          </a:p>
          <a:p>
            <a:endParaRPr lang="en-US" dirty="0" smtClean="0"/>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22</a:t>
            </a:fld>
            <a:endParaRPr lang="en-US"/>
          </a:p>
        </p:txBody>
      </p:sp>
    </p:spTree>
    <p:extLst>
      <p:ext uri="{BB962C8B-B14F-4D97-AF65-F5344CB8AC3E}">
        <p14:creationId xmlns:p14="http://schemas.microsoft.com/office/powerpoint/2010/main" val="1350742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Gather: </a:t>
            </a:r>
            <a:r>
              <a:rPr lang="en-US" b="0" dirty="0" smtClean="0"/>
              <a:t>wheelchair with </a:t>
            </a:r>
            <a:r>
              <a:rPr lang="en-US" b="0" u="none" dirty="0" smtClean="0"/>
              <a:t>worn</a:t>
            </a:r>
            <a:r>
              <a:rPr lang="en-US" b="0" dirty="0" smtClean="0"/>
              <a:t> out tires.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Explain:</a:t>
            </a:r>
            <a:r>
              <a:rPr lang="en-US" b="1" baseline="0" dirty="0" smtClean="0"/>
              <a:t> </a:t>
            </a:r>
            <a:r>
              <a:rPr lang="en-US" dirty="0" smtClean="0"/>
              <a:t>The wheels have</a:t>
            </a:r>
            <a:r>
              <a:rPr lang="en-US" baseline="0" dirty="0" smtClean="0"/>
              <a:t> a significant effect on </a:t>
            </a:r>
            <a:r>
              <a:rPr lang="en-US" dirty="0" smtClean="0"/>
              <a:t>the performance of the wheelchair.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sz="1200" dirty="0" smtClean="0">
                <a:latin typeface="Arial" pitchFamily="34" charset="0"/>
                <a:cs typeface="Arial" pitchFamily="34" charset="0"/>
              </a:rPr>
              <a:t>Worn out tires can make the wheelchair harder to propel.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Explain</a:t>
            </a:r>
            <a:r>
              <a:rPr lang="en-US" b="1" baseline="0" dirty="0" smtClean="0"/>
              <a:t> while indicating what type of tire you have in your sample wheelchair:</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Rear tires can be pneumatic tires or</a:t>
            </a:r>
            <a:r>
              <a:rPr lang="en-US" baseline="0" dirty="0" smtClean="0"/>
              <a:t> solid.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can determine what type of tire </a:t>
            </a:r>
            <a:r>
              <a:rPr lang="en-US" strike="sngStrike" baseline="0" dirty="0" smtClean="0"/>
              <a:t>do</a:t>
            </a:r>
            <a:r>
              <a:rPr lang="en-US" baseline="0" dirty="0" smtClean="0"/>
              <a:t> you have by looking at the rim where the air valve sticks out.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there is no valve your tire is solid. If there is a valve you have a pneumatic tire.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Demonstrate</a:t>
            </a:r>
            <a:r>
              <a:rPr lang="en-US" sz="1200" b="1" baseline="0" dirty="0" smtClean="0">
                <a:latin typeface="Arial" pitchFamily="34" charset="0"/>
                <a:cs typeface="Arial" pitchFamily="34" charset="0"/>
              </a:rPr>
              <a:t> while explaining: </a:t>
            </a:r>
            <a:r>
              <a:rPr lang="en-US" sz="1200" dirty="0" smtClean="0">
                <a:latin typeface="Arial" pitchFamily="34" charset="0"/>
                <a:cs typeface="Arial" pitchFamily="34" charset="0"/>
              </a:rPr>
              <a:t>Visually i</a:t>
            </a:r>
            <a:r>
              <a:rPr lang="en-US" baseline="0" dirty="0" smtClean="0"/>
              <a:t>nspect the rear tires for wear, cracks, bulges, looseness, damage, and flat spots. </a:t>
            </a:r>
            <a:r>
              <a:rPr lang="en-US" sz="1200" dirty="0" smtClean="0">
                <a:latin typeface="Arial" pitchFamily="34" charset="0"/>
                <a:cs typeface="Arial" pitchFamily="34" charset="0"/>
              </a:rPr>
              <a:t>Note in the lower </a:t>
            </a:r>
            <a:r>
              <a:rPr lang="en-US" sz="1200" u="none" dirty="0" smtClean="0">
                <a:latin typeface="Arial" pitchFamily="34" charset="0"/>
                <a:cs typeface="Arial" pitchFamily="34" charset="0"/>
              </a:rPr>
              <a:t>right </a:t>
            </a:r>
            <a:r>
              <a:rPr lang="en-US" sz="1200" dirty="0" smtClean="0">
                <a:latin typeface="Arial" pitchFamily="34" charset="0"/>
                <a:cs typeface="Arial" pitchFamily="34" charset="0"/>
              </a:rPr>
              <a:t>picture the green arrow points</a:t>
            </a:r>
            <a:r>
              <a:rPr lang="en-US" sz="1200" baseline="0" dirty="0" smtClean="0">
                <a:latin typeface="Arial" pitchFamily="34" charset="0"/>
                <a:cs typeface="Arial" pitchFamily="34" charset="0"/>
              </a:rPr>
              <a:t> </a:t>
            </a:r>
            <a:r>
              <a:rPr lang="en-US" sz="1200" i="0" u="none" baseline="0" dirty="0" smtClean="0">
                <a:latin typeface="Arial" pitchFamily="34" charset="0"/>
                <a:cs typeface="Arial" pitchFamily="34" charset="0"/>
              </a:rPr>
              <a:t>to</a:t>
            </a:r>
            <a:r>
              <a:rPr lang="en-US" sz="1200" i="0" u="none" dirty="0" smtClean="0">
                <a:latin typeface="Arial" pitchFamily="34" charset="0"/>
                <a:cs typeface="Arial" pitchFamily="34" charset="0"/>
              </a:rPr>
              <a:t> </a:t>
            </a:r>
            <a:r>
              <a:rPr lang="en-US" sz="1200" dirty="0" smtClean="0">
                <a:latin typeface="Arial" pitchFamily="34" charset="0"/>
                <a:cs typeface="Arial" pitchFamily="34" charset="0"/>
              </a:rPr>
              <a:t>intact thread and</a:t>
            </a:r>
            <a:r>
              <a:rPr lang="en-US" sz="1200" baseline="0" dirty="0" smtClean="0">
                <a:latin typeface="Arial" pitchFamily="34" charset="0"/>
                <a:cs typeface="Arial" pitchFamily="34" charset="0"/>
              </a:rPr>
              <a:t> the red arrow points </a:t>
            </a:r>
            <a:r>
              <a:rPr lang="en-US" sz="1200" u="none" baseline="0" dirty="0" smtClean="0">
                <a:latin typeface="Arial" pitchFamily="34" charset="0"/>
                <a:cs typeface="Arial" pitchFamily="34" charset="0"/>
              </a:rPr>
              <a:t>to worn</a:t>
            </a:r>
            <a:r>
              <a:rPr lang="en-US" sz="1200" baseline="0" dirty="0" smtClean="0">
                <a:latin typeface="Arial" pitchFamily="34" charset="0"/>
                <a:cs typeface="Arial" pitchFamily="34" charset="0"/>
              </a:rPr>
              <a:t> out threads.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Contact a wheelchair maintenance expert to r</a:t>
            </a:r>
            <a:r>
              <a:rPr lang="en-US" sz="1200" kern="1200" dirty="0" smtClean="0">
                <a:solidFill>
                  <a:schemeClr val="tx1"/>
                </a:solidFill>
                <a:effectLst/>
                <a:latin typeface="+mn-lt"/>
                <a:ea typeface="+mn-ea"/>
                <a:cs typeface="+mn-cs"/>
              </a:rPr>
              <a:t>eplace tires when the tread becomes worn, cracked, loose or when the side walls begin to bulge out when pumped with air. </a:t>
            </a: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Emphasize: </a:t>
            </a:r>
            <a:r>
              <a:rPr lang="en-US" baseline="0" dirty="0" smtClean="0"/>
              <a:t>In solid tires, it can be hard to see a flat spot on the tire. Usually, you will feel it when rolling on a flat and smooth surface. </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Ask: </a:t>
            </a:r>
            <a:r>
              <a:rPr lang="en-US" sz="1200" b="0" dirty="0" smtClean="0">
                <a:latin typeface="Arial" pitchFamily="34" charset="0"/>
                <a:cs typeface="Arial" pitchFamily="34" charset="0"/>
              </a:rPr>
              <a:t>how ofte</a:t>
            </a:r>
            <a:r>
              <a:rPr lang="en-US" sz="1200" b="0" baseline="0" dirty="0" smtClean="0">
                <a:latin typeface="Arial" pitchFamily="34" charset="0"/>
                <a:cs typeface="Arial" pitchFamily="34" charset="0"/>
              </a:rPr>
              <a:t>n show this inspection be performed?</a:t>
            </a:r>
          </a:p>
          <a:p>
            <a:r>
              <a:rPr lang="en-US" sz="1200" b="1" baseline="0" dirty="0" smtClean="0">
                <a:latin typeface="Arial" pitchFamily="34" charset="0"/>
                <a:cs typeface="Arial" pitchFamily="34" charset="0"/>
              </a:rPr>
              <a:t>Acknowledge participants answers.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Answer: </a:t>
            </a:r>
            <a:r>
              <a:rPr lang="en-US" sz="1200" dirty="0" smtClean="0">
                <a:latin typeface="Arial" pitchFamily="34" charset="0"/>
                <a:cs typeface="Arial" pitchFamily="34" charset="0"/>
              </a:rPr>
              <a:t>This task should be performed at least </a:t>
            </a:r>
            <a:r>
              <a:rPr lang="en-US" sz="1200" b="1" dirty="0" smtClean="0">
                <a:latin typeface="Arial" pitchFamily="34" charset="0"/>
                <a:cs typeface="Arial" pitchFamily="34" charset="0"/>
              </a:rPr>
              <a:t>monthly</a:t>
            </a:r>
            <a:r>
              <a:rPr lang="en-US" sz="1200" dirty="0" smtClean="0">
                <a:latin typeface="Arial" pitchFamily="34" charset="0"/>
                <a:cs typeface="Arial" pitchFamily="34" charset="0"/>
              </a:rPr>
              <a:t>.</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Ask:</a:t>
            </a:r>
            <a:r>
              <a:rPr lang="en-US" sz="1200" b="1" baseline="0" dirty="0" smtClean="0">
                <a:latin typeface="Arial" pitchFamily="34" charset="0"/>
                <a:cs typeface="Arial" pitchFamily="34" charset="0"/>
              </a:rPr>
              <a:t> </a:t>
            </a:r>
            <a:r>
              <a:rPr lang="en-US" sz="1200" b="0" baseline="0" dirty="0" smtClean="0">
                <a:latin typeface="Arial" pitchFamily="34" charset="0"/>
                <a:cs typeface="Arial" pitchFamily="34" charset="0"/>
              </a:rPr>
              <a:t>From your experience, how often do you usually get your tires replaced?</a:t>
            </a:r>
          </a:p>
          <a:p>
            <a:r>
              <a:rPr lang="en-US" sz="1200" b="1" baseline="0" dirty="0" smtClean="0">
                <a:latin typeface="Arial" pitchFamily="34" charset="0"/>
                <a:cs typeface="Arial" pitchFamily="34" charset="0"/>
              </a:rPr>
              <a:t>Acknowledge answers</a:t>
            </a:r>
            <a:endParaRPr lang="en-US" sz="1200" b="1" dirty="0" smtClean="0">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23</a:t>
            </a:fld>
            <a:endParaRPr lang="en-US"/>
          </a:p>
        </p:txBody>
      </p:sp>
    </p:spTree>
    <p:extLst>
      <p:ext uri="{BB962C8B-B14F-4D97-AF65-F5344CB8AC3E}">
        <p14:creationId xmlns:p14="http://schemas.microsoft.com/office/powerpoint/2010/main" val="1315756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Gather:</a:t>
            </a:r>
            <a:r>
              <a:rPr lang="en-US" b="0" baseline="0" dirty="0" smtClean="0"/>
              <a:t> a wheelchair with a flat tire.</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Explain:</a:t>
            </a:r>
            <a:r>
              <a:rPr lang="en-US" b="1" baseline="0" dirty="0" smtClean="0"/>
              <a:t> </a:t>
            </a:r>
            <a:r>
              <a:rPr lang="en-US" dirty="0" smtClean="0"/>
              <a:t>If you pump</a:t>
            </a:r>
            <a:r>
              <a:rPr lang="en-US" baseline="0" dirty="0" smtClean="0"/>
              <a:t> your tire and it goes flat right away you may have a hole in the tube.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Show participants the levers and patches from one of the toolkits and explain:</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can patch it with the patch kit in</a:t>
            </a:r>
            <a:r>
              <a:rPr lang="en-US" baseline="0" dirty="0" smtClean="0"/>
              <a:t> your toolkit or replace the inner tube for a new one.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will need two plastic tire levers to remove the tube.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 to appear the animated image and explain while animation runs:</a:t>
            </a:r>
          </a:p>
          <a:p>
            <a:pPr lvl="0"/>
            <a:r>
              <a:rPr lang="en-US" sz="1200" kern="1200" dirty="0" smtClean="0">
                <a:solidFill>
                  <a:schemeClr val="tx1"/>
                </a:solidFill>
                <a:effectLst/>
                <a:latin typeface="+mn-lt"/>
                <a:ea typeface="+mn-ea"/>
                <a:cs typeface="+mn-cs"/>
              </a:rPr>
              <a:t>1. Release the air left in the tube</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Release the wheel and place on a flat, level surface.</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Pry off the tire with the plastic tire lever by bending back slightly the edge of the tire where it meets the rim</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4. Use the second tire lever to loosen the tire from the rim</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5. Pull out the inner tube, starting with the section opposite the valves and ending with carefully removing the valve last.</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6. You will either patch or replace the tube.</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7. Take the tube and place the inner side into the rim trench of the wheel, starting by carefully placing the valve through the hole on the rim.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Tip: Inflating the tube a little makes it easier to put on.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8. Stretch the tube around the rim.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Tip: A little liquid dish soap can make it easier to put a tire on.</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9. Let all the air out before fully inflating to help remove the kinks.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Pump the tube to the required pressure.</a:t>
            </a:r>
            <a:endParaRPr lang="en-US" sz="105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Next session during the hands-on activity we will practice.</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7BBE56-6B44-3C42-BCBA-61D257C3FC17}" type="slidenum">
              <a:rPr lang="en-US" smtClean="0"/>
              <a:pPr/>
              <a:t>24</a:t>
            </a:fld>
            <a:endParaRPr lang="en-US"/>
          </a:p>
        </p:txBody>
      </p:sp>
    </p:spTree>
    <p:extLst>
      <p:ext uri="{BB962C8B-B14F-4D97-AF65-F5344CB8AC3E}">
        <p14:creationId xmlns:p14="http://schemas.microsoft.com/office/powerpoint/2010/main" val="1267346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Gather:</a:t>
            </a:r>
            <a:r>
              <a:rPr lang="en-US" sz="1200" b="1" baseline="0" dirty="0" smtClean="0">
                <a:latin typeface="Arial" pitchFamily="34" charset="0"/>
                <a:cs typeface="Arial" pitchFamily="34" charset="0"/>
              </a:rPr>
              <a:t> </a:t>
            </a:r>
            <a:r>
              <a:rPr lang="en-US" dirty="0" smtClean="0">
                <a:solidFill>
                  <a:srgbClr val="00B0F0"/>
                </a:solidFill>
              </a:rPr>
              <a:t>Flat inner tube, patch kit, pump, permanent</a:t>
            </a:r>
            <a:r>
              <a:rPr lang="en-US" baseline="0" dirty="0" smtClean="0">
                <a:solidFill>
                  <a:srgbClr val="00B0F0"/>
                </a:solidFill>
              </a:rPr>
              <a:t> marker</a:t>
            </a:r>
            <a:r>
              <a:rPr lang="en-US" dirty="0" smtClean="0">
                <a:solidFill>
                  <a:srgbClr val="00B0F0"/>
                </a:solidFill>
              </a:rPr>
              <a:t> bucket with water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Show</a:t>
            </a:r>
            <a:r>
              <a:rPr lang="en-US" sz="1200" b="1" baseline="0" dirty="0" smtClean="0">
                <a:latin typeface="Arial" pitchFamily="34" charset="0"/>
                <a:cs typeface="Arial" pitchFamily="34" charset="0"/>
              </a:rPr>
              <a:t> the materials as you explain: </a:t>
            </a:r>
            <a:r>
              <a:rPr lang="en-US" sz="1200" dirty="0" smtClean="0">
                <a:latin typeface="Arial" pitchFamily="34" charset="0"/>
                <a:cs typeface="Arial" pitchFamily="34" charset="0"/>
              </a:rPr>
              <a:t>To patch the tube you will need a bucket partially full of water</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and the tire patch kit.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Demonstrate</a:t>
            </a:r>
            <a:r>
              <a:rPr lang="en-US" b="1" baseline="0" dirty="0" smtClean="0"/>
              <a:t> </a:t>
            </a:r>
            <a:r>
              <a:rPr lang="en-US" b="1" dirty="0" smtClean="0"/>
              <a:t>as you describe the steps: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1. After removing the inner tube, to identify where you have the puncture </a:t>
            </a:r>
            <a:r>
              <a:rPr lang="en-US" sz="1200" u="none" dirty="0" smtClean="0">
                <a:latin typeface="Arial" pitchFamily="34" charset="0"/>
                <a:cs typeface="Arial" pitchFamily="34" charset="0"/>
              </a:rPr>
              <a:t>by pumping </a:t>
            </a:r>
            <a:r>
              <a:rPr lang="en-US" sz="1200" dirty="0" smtClean="0">
                <a:latin typeface="Arial" pitchFamily="34" charset="0"/>
                <a:cs typeface="Arial" pitchFamily="34" charset="0"/>
              </a:rPr>
              <a:t>up the tube until full and submerge the tube underwater.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2. The part of the tube that bubbles is where the hole is located.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3. Mark the position of the hole with a pen or marker.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4.</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Dry off the tube and gently scratch the area around the hole with the scratching tool.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Apply the glue all around the area of the hole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6. Affix the patch.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7.</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Press down on the patch firmly for about a minute to make sure it stays 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8. Put the tube back into the tire.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25</a:t>
            </a:fld>
            <a:endParaRPr lang="en-US"/>
          </a:p>
        </p:txBody>
      </p:sp>
    </p:spTree>
    <p:extLst>
      <p:ext uri="{BB962C8B-B14F-4D97-AF65-F5344CB8AC3E}">
        <p14:creationId xmlns:p14="http://schemas.microsoft.com/office/powerpoint/2010/main" val="3889564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Gather:</a:t>
            </a:r>
            <a:r>
              <a:rPr lang="en-US" b="1" baseline="0" dirty="0" smtClean="0"/>
              <a:t> </a:t>
            </a:r>
            <a:r>
              <a:rPr lang="en-US" b="0" baseline="0" dirty="0" smtClean="0"/>
              <a:t>damage bearing or caster with a damaged bearing.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Explain: </a:t>
            </a:r>
            <a:r>
              <a:rPr lang="en-US" dirty="0" smtClean="0"/>
              <a:t>The wheel bearings allow</a:t>
            </a:r>
            <a:r>
              <a:rPr lang="en-US" baseline="0" dirty="0" smtClean="0"/>
              <a:t> for free rotation of the wheel around the wheel axis.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Therefore, </a:t>
            </a:r>
            <a:r>
              <a:rPr lang="en-US" sz="1200" dirty="0" smtClean="0">
                <a:latin typeface="Arial" pitchFamily="34" charset="0"/>
                <a:cs typeface="Arial" pitchFamily="34" charset="0"/>
              </a:rPr>
              <a:t>damaged bearings can increase rolling resistance</a:t>
            </a:r>
            <a:r>
              <a:rPr lang="en-US" sz="1200" baseline="0" dirty="0" smtClean="0">
                <a:latin typeface="Arial" pitchFamily="34" charset="0"/>
                <a:cs typeface="Arial" pitchFamily="34" charset="0"/>
              </a:rPr>
              <a:t> which will make you spend more energy and stress your shoulders more while propelling.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Bearings will wear out on a wheelchair during normal use.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a:t>
            </a:r>
            <a:r>
              <a:rPr lang="en-US" dirty="0" smtClean="0"/>
              <a:t>Noise is the first thing that will alert you about a wheel bearing that is failing.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Most prominently, a knocking noise, and on some occasions, a squeaky squealing moan is what would be the first indicator of such a problem.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Initially, the sound would be heard only at certain speeds, but will become fairly regular and prominent as the condition of the bearings worsen.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Pass around the </a:t>
            </a:r>
            <a:r>
              <a:rPr lang="en-US" sz="1200" b="1" baseline="0" dirty="0" smtClean="0">
                <a:latin typeface="Arial" pitchFamily="34" charset="0"/>
                <a:cs typeface="Arial" pitchFamily="34" charset="0"/>
              </a:rPr>
              <a:t>broken bearing example. </a:t>
            </a:r>
            <a:endParaRPr lang="en-US" sz="1200" b="1" dirty="0" smtClean="0">
              <a:latin typeface="Arial" pitchFamily="34" charset="0"/>
              <a:cs typeface="Arial" pitchFamily="34" charset="0"/>
            </a:endParaRPr>
          </a:p>
          <a:p>
            <a:endParaRPr lang="en-US" b="1" dirty="0" smtClean="0"/>
          </a:p>
          <a:p>
            <a:r>
              <a:rPr lang="en-US" b="1" dirty="0" smtClean="0"/>
              <a:t>Demonstrate</a:t>
            </a:r>
            <a:r>
              <a:rPr lang="en-US" b="1" baseline="0" dirty="0" smtClean="0"/>
              <a:t> while describing: </a:t>
            </a:r>
            <a:r>
              <a:rPr lang="en-US" dirty="0" smtClean="0"/>
              <a:t>Inspect</a:t>
            </a:r>
            <a:r>
              <a:rPr lang="en-US" sz="1200" dirty="0" smtClean="0">
                <a:latin typeface="Arial" pitchFamily="34" charset="0"/>
                <a:cs typeface="Arial" pitchFamily="34" charset="0"/>
              </a:rPr>
              <a:t> that the bearings are working properly. </a:t>
            </a:r>
          </a:p>
          <a:p>
            <a:r>
              <a:rPr lang="en-US" sz="1200" dirty="0" smtClean="0">
                <a:latin typeface="Arial" pitchFamily="34" charset="0"/>
                <a:cs typeface="Arial" pitchFamily="34" charset="0"/>
              </a:rPr>
              <a:t>                                                  Lift one side of the wheelchair off the ground, and spin the wheel, letting it rotate to a stop.  </a:t>
            </a:r>
          </a:p>
          <a:p>
            <a:r>
              <a:rPr lang="en-US" sz="1200" dirty="0" smtClean="0">
                <a:latin typeface="Arial" pitchFamily="34" charset="0"/>
                <a:cs typeface="Arial" pitchFamily="34" charset="0"/>
              </a:rPr>
              <a:t>                                                  If </a:t>
            </a:r>
            <a:r>
              <a:rPr lang="en-US" sz="1200" u="none" dirty="0" smtClean="0">
                <a:latin typeface="Arial" pitchFamily="34" charset="0"/>
                <a:cs typeface="Arial" pitchFamily="34" charset="0"/>
              </a:rPr>
              <a:t>the </a:t>
            </a:r>
            <a:r>
              <a:rPr lang="en-US" sz="1200" dirty="0" smtClean="0">
                <a:latin typeface="Arial" pitchFamily="34" charset="0"/>
                <a:cs typeface="Arial" pitchFamily="34" charset="0"/>
              </a:rPr>
              <a:t>wheel </a:t>
            </a:r>
            <a:r>
              <a:rPr lang="en-US" sz="1200" strike="noStrike" dirty="0" smtClean="0">
                <a:latin typeface="Arial" pitchFamily="34" charset="0"/>
                <a:cs typeface="Arial" pitchFamily="34" charset="0"/>
              </a:rPr>
              <a:t>slows</a:t>
            </a:r>
            <a:r>
              <a:rPr lang="en-US" sz="1200" dirty="0" smtClean="0">
                <a:latin typeface="Arial" pitchFamily="34" charset="0"/>
                <a:cs typeface="Arial" pitchFamily="34" charset="0"/>
              </a:rPr>
              <a:t> </a:t>
            </a:r>
            <a:r>
              <a:rPr lang="en-US" sz="1200" u="none" dirty="0" smtClean="0">
                <a:latin typeface="Arial" pitchFamily="34" charset="0"/>
                <a:cs typeface="Arial" pitchFamily="34" charset="0"/>
              </a:rPr>
              <a:t>and</a:t>
            </a:r>
            <a:r>
              <a:rPr lang="en-US" sz="1200" u="sng" baseline="0" dirty="0" smtClean="0">
                <a:latin typeface="Arial" pitchFamily="34" charset="0"/>
                <a:cs typeface="Arial" pitchFamily="34" charset="0"/>
              </a:rPr>
              <a:t> </a:t>
            </a:r>
            <a:r>
              <a:rPr lang="en-US" sz="1200" dirty="0" smtClean="0">
                <a:latin typeface="Arial" pitchFamily="34" charset="0"/>
                <a:cs typeface="Arial" pitchFamily="34" charset="0"/>
              </a:rPr>
              <a:t>stops quickly, the nut and bolt holding the bearing could be too tight. </a:t>
            </a:r>
          </a:p>
          <a:p>
            <a:r>
              <a:rPr lang="en-US" sz="1200" dirty="0" smtClean="0">
                <a:latin typeface="Arial" pitchFamily="34" charset="0"/>
                <a:cs typeface="Arial" pitchFamily="34" charset="0"/>
              </a:rPr>
              <a:t>                                                  If the wheel slows and rotates backwards slightly </a:t>
            </a:r>
            <a:r>
              <a:rPr lang="en-US" sz="1200" u="none" dirty="0" smtClean="0">
                <a:latin typeface="Arial" pitchFamily="34" charset="0"/>
                <a:cs typeface="Arial" pitchFamily="34" charset="0"/>
              </a:rPr>
              <a:t>when spun</a:t>
            </a:r>
            <a:r>
              <a:rPr lang="en-US" sz="1200" dirty="0" smtClean="0">
                <a:latin typeface="Arial" pitchFamily="34" charset="0"/>
                <a:cs typeface="Arial" pitchFamily="34" charset="0"/>
              </a:rPr>
              <a:t>, the bearing is not being compressed and it could be too loose.</a:t>
            </a:r>
          </a:p>
          <a:p>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Repeat the same procedure with the other wheel.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Emphasize: </a:t>
            </a:r>
            <a:r>
              <a:rPr lang="en-US" sz="1200" dirty="0" smtClean="0">
                <a:latin typeface="Arial" pitchFamily="34" charset="0"/>
                <a:cs typeface="Arial" pitchFamily="34" charset="0"/>
              </a:rPr>
              <a:t>If problems are identified, contact a wheelchair maintenance expert</a:t>
            </a:r>
            <a:r>
              <a:rPr lang="en-US" sz="1200" baseline="0" dirty="0" smtClean="0">
                <a:latin typeface="Arial" pitchFamily="34" charset="0"/>
                <a:cs typeface="Arial" pitchFamily="34" charset="0"/>
              </a:rPr>
              <a:t> to get the bearings replaced. </a:t>
            </a:r>
            <a:endParaRPr lang="en-US" sz="1200" dirty="0" smtClean="0">
              <a:latin typeface="Arial" pitchFamily="34" charset="0"/>
              <a:cs typeface="Arial" pitchFamily="34" charset="0"/>
            </a:endParaRPr>
          </a:p>
          <a:p>
            <a:endParaRPr lang="en-US" sz="800" dirty="0" smtClean="0">
              <a:latin typeface="Arial" pitchFamily="34" charset="0"/>
              <a:cs typeface="Arial" pitchFamily="34" charset="0"/>
            </a:endParaRPr>
          </a:p>
          <a:p>
            <a:r>
              <a:rPr lang="en-US" sz="1200" b="1" dirty="0" smtClean="0">
                <a:latin typeface="Arial" pitchFamily="34" charset="0"/>
                <a:cs typeface="Arial" pitchFamily="34" charset="0"/>
              </a:rPr>
              <a:t>Recommend: </a:t>
            </a:r>
            <a:r>
              <a:rPr lang="en-US" sz="1200" dirty="0" smtClean="0">
                <a:latin typeface="Arial" pitchFamily="34" charset="0"/>
                <a:cs typeface="Arial" pitchFamily="34" charset="0"/>
              </a:rPr>
              <a:t>This inspection should be performed </a:t>
            </a:r>
            <a:r>
              <a:rPr lang="en-US" sz="1200" b="1" dirty="0" smtClean="0">
                <a:latin typeface="Arial" pitchFamily="34" charset="0"/>
                <a:cs typeface="Arial" pitchFamily="34" charset="0"/>
              </a:rPr>
              <a:t>monthly.</a:t>
            </a:r>
            <a:endParaRPr lang="en-US" sz="12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26</a:t>
            </a:fld>
            <a:endParaRPr lang="en-US"/>
          </a:p>
        </p:txBody>
      </p:sp>
    </p:spTree>
    <p:extLst>
      <p:ext uri="{BB962C8B-B14F-4D97-AF65-F5344CB8AC3E}">
        <p14:creationId xmlns:p14="http://schemas.microsoft.com/office/powerpoint/2010/main" val="4124149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Gather:</a:t>
            </a:r>
            <a:r>
              <a:rPr lang="en-US" b="1" baseline="0" dirty="0" smtClean="0"/>
              <a:t> </a:t>
            </a:r>
            <a:r>
              <a:rPr lang="en-US" b="0" baseline="0" dirty="0" smtClean="0"/>
              <a:t>wheel with a loose spoke.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Through use, spokes can become loosened, damaged, or</a:t>
            </a:r>
            <a:r>
              <a:rPr lang="en-US" baseline="0" dirty="0" smtClean="0"/>
              <a:t> broken. </a:t>
            </a:r>
            <a:r>
              <a:rPr lang="en-US" dirty="0" smtClean="0"/>
              <a:t>The spokes should all have equal tension. One loose spoke will cause the others to carry more tension. Ultimately the wheel will go out of round. </a:t>
            </a:r>
            <a:r>
              <a:rPr lang="en-US" sz="1200" b="1" kern="1200" dirty="0" smtClean="0">
                <a:solidFill>
                  <a:schemeClr val="tx1"/>
                </a:solidFill>
                <a:effectLst/>
                <a:latin typeface="+mn-lt"/>
                <a:ea typeface="+mn-ea"/>
                <a:cs typeface="+mn-cs"/>
              </a:rPr>
              <a:t>Emphasize:</a:t>
            </a:r>
            <a:r>
              <a:rPr lang="en-US" sz="1200" kern="1200" dirty="0" smtClean="0">
                <a:solidFill>
                  <a:schemeClr val="tx1"/>
                </a:solidFill>
                <a:effectLst/>
                <a:latin typeface="+mn-lt"/>
                <a:ea typeface="+mn-ea"/>
                <a:cs typeface="+mn-cs"/>
              </a:rPr>
              <a:t> spokes have domino effect. If there is only one loose, others will follow it very quickly. L</a:t>
            </a:r>
            <a:r>
              <a:rPr lang="en-US" sz="1200" dirty="0" smtClean="0">
                <a:latin typeface="Arial" pitchFamily="34" charset="0"/>
                <a:cs typeface="Arial" pitchFamily="34" charset="0"/>
              </a:rPr>
              <a:t>oose spokes can make the wheelchair harder to propel and/or cause the wheel to collapse. </a:t>
            </a:r>
            <a:r>
              <a:rPr lang="en-US" dirty="0" smtClean="0"/>
              <a:t>If spoke tension is unequal, you may hear a faint, metallic, snapping sound as you move.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Demonstrate while describing: </a:t>
            </a:r>
            <a:r>
              <a:rPr lang="en-US" b="0" dirty="0" smtClean="0"/>
              <a:t>I</a:t>
            </a:r>
            <a:r>
              <a:rPr lang="en-US" sz="1200" dirty="0" smtClean="0">
                <a:latin typeface="Arial" pitchFamily="34" charset="0"/>
                <a:cs typeface="Arial" pitchFamily="34" charset="0"/>
              </a:rPr>
              <a:t>nspect the spokes </a:t>
            </a:r>
            <a:r>
              <a:rPr lang="en-US" sz="1200" b="1" dirty="0" smtClean="0">
                <a:latin typeface="Arial" pitchFamily="34" charset="0"/>
                <a:cs typeface="Arial" pitchFamily="34" charset="0"/>
              </a:rPr>
              <a:t>monthly </a:t>
            </a:r>
            <a:r>
              <a:rPr lang="en-US" sz="1200" dirty="0" smtClean="0">
                <a:latin typeface="Arial" pitchFamily="34" charset="0"/>
                <a:cs typeface="Arial" pitchFamily="34" charset="0"/>
              </a:rPr>
              <a:t>by squeezing two together all the way around the wheel. If a spoke “gives” when you squeeze gently, it may be too loose. Inspect that the spokes are not bent. Inspect that the nipples are tight,</a:t>
            </a:r>
            <a:r>
              <a:rPr lang="en-US" sz="1200" baseline="0" dirty="0" smtClean="0">
                <a:latin typeface="Arial" pitchFamily="34" charset="0"/>
                <a:cs typeface="Arial" pitchFamily="34" charset="0"/>
              </a:rPr>
              <a:t> not bent or nicked. </a:t>
            </a:r>
            <a:endParaRPr lang="en-US" sz="1200" dirty="0" smtClean="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SHOW THE EXAMPLE OF LOOSE SPOKE(S)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Ask: </a:t>
            </a:r>
            <a:r>
              <a:rPr lang="en-US" sz="1200" b="0" dirty="0" smtClean="0">
                <a:latin typeface="Arial" pitchFamily="34" charset="0"/>
                <a:cs typeface="Arial" pitchFamily="34" charset="0"/>
              </a:rPr>
              <a:t>What should</a:t>
            </a:r>
            <a:r>
              <a:rPr lang="en-US" sz="1200" b="0" baseline="0" dirty="0" smtClean="0">
                <a:latin typeface="Arial" pitchFamily="34" charset="0"/>
                <a:cs typeface="Arial" pitchFamily="34" charset="0"/>
              </a:rPr>
              <a:t> you do if you find loose spokes?</a:t>
            </a:r>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Answer: </a:t>
            </a:r>
            <a:r>
              <a:rPr lang="en-US" sz="1200" dirty="0" smtClean="0">
                <a:latin typeface="Arial" pitchFamily="34" charset="0"/>
                <a:cs typeface="Arial" pitchFamily="34" charset="0"/>
              </a:rPr>
              <a:t>If problems are identified, contact a wheelchair maintenance expert. It is recommended</a:t>
            </a:r>
            <a:r>
              <a:rPr lang="en-US" sz="1200" baseline="0" dirty="0" smtClean="0">
                <a:latin typeface="Arial" pitchFamily="34" charset="0"/>
                <a:cs typeface="Arial" pitchFamily="34" charset="0"/>
              </a:rPr>
              <a:t> that you </a:t>
            </a:r>
            <a:r>
              <a:rPr lang="en-US" sz="1200" b="1" u="none" baseline="0" dirty="0" smtClean="0">
                <a:latin typeface="Arial" pitchFamily="34" charset="0"/>
                <a:cs typeface="Arial" pitchFamily="34" charset="0"/>
              </a:rPr>
              <a:t>do not </a:t>
            </a:r>
            <a:r>
              <a:rPr lang="en-US" sz="1200" baseline="0" dirty="0" smtClean="0">
                <a:latin typeface="Arial" pitchFamily="34" charset="0"/>
                <a:cs typeface="Arial" pitchFamily="34" charset="0"/>
              </a:rPr>
              <a:t>do this on your own because spokes must be tensioned to a specific torque range and a special stand is used to do this. Otherwise, spokes or their nipples could break and the wheel could go out of true (how much it wobbles from side to side). </a:t>
            </a:r>
            <a:r>
              <a:rPr lang="en-US" dirty="0" smtClean="0"/>
              <a:t>A bicycle</a:t>
            </a:r>
            <a:r>
              <a:rPr lang="en-US" baseline="0" dirty="0" smtClean="0"/>
              <a:t> store/shop is useful to get spokes tightened if you have pneumatic tires. If you have solid tires, you need to contact the wheelchair maintenance expert since a new wheel might be the best solution.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27</a:t>
            </a:fld>
            <a:endParaRPr lang="en-US"/>
          </a:p>
        </p:txBody>
      </p:sp>
    </p:spTree>
    <p:extLst>
      <p:ext uri="{BB962C8B-B14F-4D97-AF65-F5344CB8AC3E}">
        <p14:creationId xmlns:p14="http://schemas.microsoft.com/office/powerpoint/2010/main" val="1852122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Gather:</a:t>
            </a:r>
            <a:r>
              <a:rPr lang="en-US" sz="1200" b="1" baseline="0" dirty="0" smtClean="0">
                <a:latin typeface="Arial" pitchFamily="34" charset="0"/>
                <a:cs typeface="Arial" pitchFamily="34" charset="0"/>
              </a:rPr>
              <a:t> </a:t>
            </a:r>
            <a:r>
              <a:rPr lang="en-US" sz="1200" b="0" baseline="0" dirty="0" smtClean="0">
                <a:latin typeface="Arial" pitchFamily="34" charset="0"/>
                <a:cs typeface="Arial" pitchFamily="34" charset="0"/>
              </a:rPr>
              <a:t>Wheelchair misaligned.</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Explain: </a:t>
            </a:r>
            <a:r>
              <a:rPr lang="en-US" sz="1200" dirty="0" smtClean="0">
                <a:latin typeface="Arial" pitchFamily="34" charset="0"/>
                <a:cs typeface="Arial" pitchFamily="34" charset="0"/>
              </a:rPr>
              <a:t>Wheel alignment describes the degree to which the rear wheels are parallel to each other and parallel</a:t>
            </a:r>
            <a:r>
              <a:rPr lang="en-US" sz="1200" baseline="0" dirty="0" smtClean="0">
                <a:latin typeface="Arial" pitchFamily="34" charset="0"/>
                <a:cs typeface="Arial" pitchFamily="34" charset="0"/>
              </a:rPr>
              <a:t> with the centerline of the wheelchair. </a:t>
            </a:r>
            <a:r>
              <a:rPr lang="en-US" sz="1200" dirty="0" smtClean="0">
                <a:latin typeface="Arial" pitchFamily="34" charset="0"/>
                <a:cs typeface="Arial" pitchFamily="34" charset="0"/>
              </a:rPr>
              <a:t>Tracking</a:t>
            </a:r>
            <a:r>
              <a:rPr lang="en-US" sz="1200" baseline="0" dirty="0" smtClean="0">
                <a:latin typeface="Arial" pitchFamily="34" charset="0"/>
                <a:cs typeface="Arial" pitchFamily="34" charset="0"/>
              </a:rPr>
              <a:t> is important as the user pushes on the </a:t>
            </a:r>
            <a:r>
              <a:rPr lang="en-US" sz="1200" baseline="0" dirty="0" err="1" smtClean="0">
                <a:latin typeface="Arial" pitchFamily="34" charset="0"/>
                <a:cs typeface="Arial" pitchFamily="34" charset="0"/>
              </a:rPr>
              <a:t>handrims</a:t>
            </a:r>
            <a:r>
              <a:rPr lang="en-US" sz="1200" baseline="0" dirty="0" smtClean="0">
                <a:latin typeface="Arial" pitchFamily="34" charset="0"/>
                <a:cs typeface="Arial" pitchFamily="34" charset="0"/>
              </a:rPr>
              <a:t> very frequent about once a second. If the wheelchair does not track well, it will drift from its course between pushes and forces the wheelchair user to push more often with one arm than the other to travel straight. This will increase strain on one arm, waste energy, and reduce control over the wheelchair. </a:t>
            </a: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Demonstrate pushing a misaligned wheelchair (if possible) while explaining: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Wheelchair users learn how the wheelchair “feels” so they can identify misalignment.</a:t>
            </a:r>
            <a:r>
              <a:rPr lang="en-US" sz="1200"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The wheelchair should roll straight with no excess drag, pull or side motion.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It should not be difficult to push and you should not hear wheel rubbing.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When turning, there should be no squeaking, binding, or excessive side motion.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a:t>
            </a:r>
            <a:r>
              <a:rPr lang="en-US" sz="1200" b="1" baseline="0" dirty="0" smtClean="0">
                <a:latin typeface="Arial" pitchFamily="34" charset="0"/>
                <a:cs typeface="Arial" pitchFamily="34" charset="0"/>
              </a:rPr>
              <a:t> </a:t>
            </a:r>
            <a:r>
              <a:rPr lang="en-US" sz="1200" dirty="0" smtClean="0">
                <a:latin typeface="Arial" pitchFamily="34" charset="0"/>
                <a:cs typeface="Arial" pitchFamily="34" charset="0"/>
              </a:rPr>
              <a:t>Tracking</a:t>
            </a:r>
            <a:r>
              <a:rPr lang="en-US" sz="1200" baseline="0" dirty="0" smtClean="0">
                <a:latin typeface="Arial" pitchFamily="34" charset="0"/>
                <a:cs typeface="Arial" pitchFamily="34" charset="0"/>
              </a:rPr>
              <a:t> can be checked by rolling through a puddle of water and allowing the wheelchair to coast.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The wheelchair should maintain its direction.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If problems are identified, contact a wheelchair maintenance expert.</a:t>
            </a:r>
          </a:p>
          <a:p>
            <a:endParaRPr lang="en-US" dirty="0" smtClean="0"/>
          </a:p>
          <a:p>
            <a:r>
              <a:rPr lang="en-US" sz="1200" dirty="0" smtClean="0">
                <a:latin typeface="Arial" pitchFamily="34" charset="0"/>
                <a:cs typeface="Arial" pitchFamily="34" charset="0"/>
              </a:rPr>
              <a:t>              This task should be performed </a:t>
            </a:r>
            <a:r>
              <a:rPr lang="en-US" sz="1200" b="1" dirty="0" smtClean="0">
                <a:latin typeface="Arial" pitchFamily="34" charset="0"/>
                <a:cs typeface="Arial" pitchFamily="34" charset="0"/>
              </a:rPr>
              <a:t>monthly</a:t>
            </a:r>
            <a:r>
              <a:rPr lang="en-US" sz="1200" dirty="0" smtClean="0">
                <a:latin typeface="Arial" pitchFamily="34" charset="0"/>
                <a:cs typeface="Arial" pitchFamily="34" charset="0"/>
              </a:rPr>
              <a:t>.</a:t>
            </a:r>
          </a:p>
          <a:p>
            <a:endParaRPr lang="en-US" sz="8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28</a:t>
            </a:fld>
            <a:endParaRPr lang="en-US"/>
          </a:p>
        </p:txBody>
      </p:sp>
    </p:spTree>
    <p:extLst>
      <p:ext uri="{BB962C8B-B14F-4D97-AF65-F5344CB8AC3E}">
        <p14:creationId xmlns:p14="http://schemas.microsoft.com/office/powerpoint/2010/main" val="1323632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Gather:</a:t>
            </a:r>
            <a:r>
              <a:rPr lang="en-US" sz="1200" b="1" baseline="0" dirty="0" smtClean="0">
                <a:latin typeface="Arial" pitchFamily="34" charset="0"/>
                <a:cs typeface="Arial" pitchFamily="34" charset="0"/>
              </a:rPr>
              <a:t> </a:t>
            </a:r>
            <a:r>
              <a:rPr lang="en-US" sz="1200" b="0" baseline="0" dirty="0" smtClean="0">
                <a:latin typeface="Arial" pitchFamily="34" charset="0"/>
                <a:cs typeface="Arial" pitchFamily="34" charset="0"/>
              </a:rPr>
              <a:t>wheelchair with quick release wheel and an example of a quad quick release lever if possible. </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Explain:</a:t>
            </a:r>
            <a:r>
              <a:rPr lang="en-US" sz="1200" b="1" baseline="0" dirty="0" smtClean="0">
                <a:latin typeface="Arial" pitchFamily="34" charset="0"/>
                <a:cs typeface="Arial" pitchFamily="34" charset="0"/>
              </a:rPr>
              <a:t> </a:t>
            </a:r>
            <a:r>
              <a:rPr lang="en-US" sz="1200" b="0" baseline="0" dirty="0" smtClean="0">
                <a:latin typeface="Arial" pitchFamily="34" charset="0"/>
                <a:cs typeface="Arial" pitchFamily="34" charset="0"/>
              </a:rPr>
              <a:t>Wheel axles can be removable (commonly known as quick-release) or fixed. </a:t>
            </a:r>
          </a:p>
          <a:p>
            <a:r>
              <a:rPr lang="en-US" sz="1200" b="1" baseline="0" dirty="0" smtClean="0">
                <a:latin typeface="Arial" pitchFamily="34" charset="0"/>
                <a:cs typeface="Arial" pitchFamily="34" charset="0"/>
              </a:rPr>
              <a:t>Demonstrate while explaining: </a:t>
            </a:r>
            <a:r>
              <a:rPr lang="en-US" sz="1200" b="0" baseline="0" dirty="0" smtClean="0">
                <a:latin typeface="Arial" pitchFamily="34" charset="0"/>
                <a:cs typeface="Arial" pitchFamily="34" charset="0"/>
              </a:rPr>
              <a:t>hold the wheel from the hub and wiggle in all directions. </a:t>
            </a:r>
          </a:p>
          <a:p>
            <a:r>
              <a:rPr lang="en-US" sz="1200" b="0" baseline="0" dirty="0" smtClean="0">
                <a:latin typeface="Arial" pitchFamily="34" charset="0"/>
                <a:cs typeface="Arial" pitchFamily="34" charset="0"/>
              </a:rPr>
              <a:t>                                                  If the wheel is fixed, it should not have play.</a:t>
            </a:r>
          </a:p>
          <a:p>
            <a:r>
              <a:rPr lang="en-US" sz="1200" b="0" baseline="0" dirty="0" smtClean="0">
                <a:latin typeface="Arial" pitchFamily="34" charset="0"/>
                <a:cs typeface="Arial" pitchFamily="34" charset="0"/>
              </a:rPr>
              <a:t>                                                  If the wheel is quick-release some play is acceptable.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cs typeface="Arial" pitchFamily="34" charset="0"/>
              </a:rPr>
              <a:t>                                                  </a:t>
            </a: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Demonstrate while explaining:</a:t>
            </a:r>
            <a:r>
              <a:rPr lang="en-US" sz="1200" b="1" baseline="0" dirty="0" smtClean="0">
                <a:latin typeface="Arial" pitchFamily="34" charset="0"/>
                <a:cs typeface="Arial" pitchFamily="34" charset="0"/>
              </a:rPr>
              <a:t> </a:t>
            </a:r>
            <a:r>
              <a:rPr lang="en-US" sz="1200" dirty="0" smtClean="0">
                <a:latin typeface="Arial" pitchFamily="34" charset="0"/>
                <a:cs typeface="Arial" pitchFamily="34" charset="0"/>
              </a:rPr>
              <a:t>Check that the quick-release mechanism functions properly. The axles should slide through the wheel housing smoothly and click and latch into place.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                                                  Wheels that do not latch securely can come off and lead to an accident.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                                                  If the axle does not latch properly contact a wheelchair maintenance expert immediately.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                                                  </a:t>
            </a:r>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Ask:</a:t>
            </a:r>
            <a:r>
              <a:rPr lang="en-US" sz="1200" b="1" baseline="0" dirty="0" smtClean="0">
                <a:latin typeface="Arial" pitchFamily="34" charset="0"/>
                <a:cs typeface="Arial" pitchFamily="34" charset="0"/>
              </a:rPr>
              <a:t> </a:t>
            </a:r>
            <a:r>
              <a:rPr lang="en-US" sz="1200" b="0" baseline="0" dirty="0" smtClean="0">
                <a:latin typeface="Arial" pitchFamily="34" charset="0"/>
                <a:cs typeface="Arial" pitchFamily="34" charset="0"/>
              </a:rPr>
              <a:t>how often do you remove the wheels? For example to transfer in/out a car?</a:t>
            </a:r>
          </a:p>
          <a:p>
            <a:r>
              <a:rPr lang="en-US" sz="1200" b="1" baseline="0" dirty="0" smtClean="0">
                <a:latin typeface="Arial" pitchFamily="34" charset="0"/>
                <a:cs typeface="Arial" pitchFamily="34" charset="0"/>
              </a:rPr>
              <a:t>Acknowledge answers</a:t>
            </a:r>
          </a:p>
          <a:p>
            <a:r>
              <a:rPr lang="en-US" sz="1200" b="1" baseline="0" dirty="0" smtClean="0">
                <a:latin typeface="Arial" pitchFamily="34" charset="0"/>
                <a:cs typeface="Arial" pitchFamily="34" charset="0"/>
              </a:rPr>
              <a:t>Emphasize: </a:t>
            </a:r>
            <a:r>
              <a:rPr lang="en-US" sz="1200" dirty="0" smtClean="0">
                <a:latin typeface="Arial" pitchFamily="34" charset="0"/>
                <a:cs typeface="Arial" pitchFamily="34" charset="0"/>
              </a:rPr>
              <a:t>If you remove the wheels often be aware every time you do so that it is functioning properly.</a:t>
            </a:r>
            <a:br>
              <a:rPr lang="en-US" sz="1200" dirty="0" smtClean="0">
                <a:latin typeface="Arial" pitchFamily="34" charset="0"/>
                <a:cs typeface="Arial" pitchFamily="34" charset="0"/>
              </a:rPr>
            </a:br>
            <a:r>
              <a:rPr lang="en-US" sz="1200" dirty="0" smtClean="0">
                <a:latin typeface="Arial" pitchFamily="34" charset="0"/>
                <a:cs typeface="Arial" pitchFamily="34" charset="0"/>
              </a:rPr>
              <a:t>		I</a:t>
            </a:r>
            <a:r>
              <a:rPr lang="en-US" sz="1200" b="0" baseline="0" dirty="0" smtClean="0">
                <a:latin typeface="Arial" pitchFamily="34" charset="0"/>
                <a:cs typeface="Arial" pitchFamily="34" charset="0"/>
              </a:rPr>
              <a:t>f you do not remove the wheels often this inspection </a:t>
            </a:r>
            <a:r>
              <a:rPr lang="en-US" sz="1200" dirty="0" smtClean="0">
                <a:latin typeface="Arial" pitchFamily="34" charset="0"/>
                <a:cs typeface="Arial" pitchFamily="34" charset="0"/>
              </a:rPr>
              <a:t>should be performed </a:t>
            </a:r>
            <a:r>
              <a:rPr lang="en-US" sz="1200" b="1" dirty="0" smtClean="0">
                <a:latin typeface="Arial" pitchFamily="34" charset="0"/>
                <a:cs typeface="Arial" pitchFamily="34" charset="0"/>
              </a:rPr>
              <a:t>monthly</a:t>
            </a:r>
            <a:r>
              <a:rPr lang="en-US" sz="1200" dirty="0" smtClean="0">
                <a:latin typeface="Arial" pitchFamily="34" charset="0"/>
                <a:cs typeface="Arial" pitchFamily="34" charset="0"/>
              </a:rPr>
              <a:t>. </a:t>
            </a:r>
            <a:endParaRPr lang="en-US" sz="8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29</a:t>
            </a:fld>
            <a:endParaRPr lang="en-US"/>
          </a:p>
        </p:txBody>
      </p:sp>
    </p:spTree>
    <p:extLst>
      <p:ext uri="{BB962C8B-B14F-4D97-AF65-F5344CB8AC3E}">
        <p14:creationId xmlns:p14="http://schemas.microsoft.com/office/powerpoint/2010/main" val="278918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Gather:</a:t>
            </a:r>
            <a:r>
              <a:rPr lang="en-US" sz="1200" b="1" baseline="0" dirty="0" smtClean="0">
                <a:latin typeface="Arial" pitchFamily="34" charset="0"/>
                <a:cs typeface="Arial" pitchFamily="34" charset="0"/>
              </a:rPr>
              <a:t> </a:t>
            </a:r>
            <a:r>
              <a:rPr lang="en-US" dirty="0" smtClean="0">
                <a:solidFill>
                  <a:srgbClr val="00B0F0"/>
                </a:solidFill>
              </a:rPr>
              <a:t>Wheelchair with loose  lock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 </a:t>
            </a:r>
            <a:r>
              <a:rPr lang="en-US" sz="1200" dirty="0" smtClean="0">
                <a:latin typeface="Arial" pitchFamily="34" charset="0"/>
                <a:cs typeface="Arial" pitchFamily="34" charset="0"/>
              </a:rPr>
              <a:t>Wheel locks act as parking brakes and assist when transferring</a:t>
            </a:r>
            <a:r>
              <a:rPr lang="en-US" sz="1200" baseline="0" dirty="0" smtClean="0">
                <a:latin typeface="Arial" pitchFamily="34" charset="0"/>
                <a:cs typeface="Arial" pitchFamily="34" charset="0"/>
              </a:rPr>
              <a:t> to other surfaces, or when rider wishes to remain in a particular spot.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They allow the rider to push things and to be more stable when desired, such as when lifting or pushing things or even simply sitting still.                	 	  </a:t>
            </a:r>
            <a:r>
              <a:rPr lang="en-US" sz="1200" dirty="0" smtClean="0">
                <a:latin typeface="Arial" pitchFamily="34" charset="0"/>
                <a:cs typeface="Arial" pitchFamily="34" charset="0"/>
              </a:rPr>
              <a:t>There are many different types of wheel locks.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Demonstrate while describing</a:t>
            </a:r>
            <a:r>
              <a:rPr lang="en-US" sz="1200" dirty="0" smtClean="0">
                <a:latin typeface="Arial" pitchFamily="34" charset="0"/>
                <a:cs typeface="Arial" pitchFamily="34" charset="0"/>
              </a:rPr>
              <a:t>: Inspect that the wheel lock</a:t>
            </a:r>
            <a:r>
              <a:rPr lang="en-US" sz="1200" baseline="0" dirty="0" smtClean="0">
                <a:latin typeface="Arial" pitchFamily="34" charset="0"/>
                <a:cs typeface="Arial" pitchFamily="34" charset="0"/>
              </a:rPr>
              <a:t> is working properly. </a:t>
            </a:r>
            <a:endParaRPr lang="en-US" sz="1200" dirty="0" smtClean="0">
              <a:latin typeface="Arial" pitchFamily="34" charset="0"/>
              <a:cs typeface="Arial" pitchFamily="34" charset="0"/>
            </a:endParaRPr>
          </a:p>
          <a:p>
            <a:pPr marL="457200" lvl="1" indent="0">
              <a:buFont typeface="Arial"/>
              <a:buNone/>
            </a:pPr>
            <a:r>
              <a:rPr lang="en-US" sz="1200" dirty="0" smtClean="0">
                <a:latin typeface="Arial" pitchFamily="34" charset="0"/>
                <a:cs typeface="Arial" pitchFamily="34" charset="0"/>
              </a:rPr>
              <a:t>                                                  First inspect that the wheel</a:t>
            </a:r>
            <a:r>
              <a:rPr lang="en-US" sz="1200" baseline="0" dirty="0" smtClean="0">
                <a:latin typeface="Arial" pitchFamily="34" charset="0"/>
                <a:cs typeface="Arial" pitchFamily="34" charset="0"/>
              </a:rPr>
              <a:t> locks a</a:t>
            </a:r>
            <a:r>
              <a:rPr lang="en-US" sz="1200" dirty="0" smtClean="0">
                <a:latin typeface="Arial" pitchFamily="34" charset="0"/>
                <a:cs typeface="Arial" pitchFamily="34" charset="0"/>
              </a:rPr>
              <a:t>re secured tightly to the frame.</a:t>
            </a:r>
          </a:p>
          <a:p>
            <a:pPr marL="457200" lvl="1" indent="0">
              <a:buFont typeface="Arial"/>
              <a:buNone/>
            </a:pPr>
            <a:r>
              <a:rPr lang="en-US" sz="1200" dirty="0" smtClean="0">
                <a:latin typeface="Arial" pitchFamily="34" charset="0"/>
                <a:cs typeface="Arial" pitchFamily="34" charset="0"/>
              </a:rPr>
              <a:t>                                                  Apply the lock and check that it holds the tires firmly in place.</a:t>
            </a:r>
          </a:p>
          <a:p>
            <a:pPr marL="457200" lvl="1" indent="0">
              <a:buFont typeface="Arial"/>
              <a:buNone/>
            </a:pPr>
            <a:r>
              <a:rPr lang="en-US" sz="1200" dirty="0" smtClean="0">
                <a:latin typeface="Arial" pitchFamily="34" charset="0"/>
                <a:cs typeface="Arial" pitchFamily="34" charset="0"/>
              </a:rPr>
              <a:t>                                                  Note</a:t>
            </a:r>
            <a:r>
              <a:rPr lang="en-US" sz="1200" baseline="0" dirty="0" smtClean="0">
                <a:latin typeface="Arial" pitchFamily="34" charset="0"/>
                <a:cs typeface="Arial" pitchFamily="34" charset="0"/>
              </a:rPr>
              <a:t> that they a</a:t>
            </a:r>
            <a:r>
              <a:rPr lang="en-US" sz="1200" dirty="0" smtClean="0">
                <a:latin typeface="Arial" pitchFamily="34" charset="0"/>
                <a:cs typeface="Arial" pitchFamily="34" charset="0"/>
              </a:rPr>
              <a:t>re easily activated and</a:t>
            </a:r>
            <a:r>
              <a:rPr lang="en-US" sz="1200" baseline="0" dirty="0" smtClean="0">
                <a:latin typeface="Arial" pitchFamily="34" charset="0"/>
                <a:cs typeface="Arial" pitchFamily="34" charset="0"/>
              </a:rPr>
              <a:t> that the wheel locks d</a:t>
            </a:r>
            <a:r>
              <a:rPr lang="en-US" sz="1200" dirty="0" smtClean="0">
                <a:latin typeface="Arial" pitchFamily="34" charset="0"/>
                <a:cs typeface="Arial" pitchFamily="34" charset="0"/>
              </a:rPr>
              <a:t>o not interfere with the tire while rolling.</a:t>
            </a:r>
            <a:endParaRPr lang="en-US" sz="1200" baseline="0" dirty="0" smtClean="0">
              <a:latin typeface="Arial" pitchFamily="34" charset="0"/>
              <a:cs typeface="Arial" pitchFamily="34" charset="0"/>
            </a:endParaRPr>
          </a:p>
          <a:p>
            <a:pPr marL="0" indent="0">
              <a:buFont typeface="Arial"/>
              <a:buNone/>
            </a:pP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Wheel locks that interfere with normal wheel rolling cause wear to the tire and brake.</a:t>
            </a:r>
          </a:p>
          <a:p>
            <a:pPr marL="457200" indent="-457200">
              <a:buFont typeface="Arial"/>
              <a:buChar cha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Emphasize: </a:t>
            </a:r>
            <a:r>
              <a:rPr lang="en-US" sz="1200" b="0" dirty="0" smtClean="0">
                <a:latin typeface="Arial" pitchFamily="34" charset="0"/>
                <a:cs typeface="Arial" pitchFamily="34" charset="0"/>
              </a:rPr>
              <a:t>if</a:t>
            </a:r>
            <a:r>
              <a:rPr lang="en-US" sz="1200" b="0" baseline="0" dirty="0" smtClean="0">
                <a:latin typeface="Arial" pitchFamily="34" charset="0"/>
                <a:cs typeface="Arial" pitchFamily="34" charset="0"/>
              </a:rPr>
              <a:t> pneumatic, </a:t>
            </a:r>
            <a:r>
              <a:rPr lang="en-US" sz="1200" b="0" dirty="0" smtClean="0">
                <a:latin typeface="Arial" pitchFamily="34" charset="0"/>
                <a:cs typeface="Arial" pitchFamily="34" charset="0"/>
              </a:rPr>
              <a:t>tires must be inflated properly for the brakes to work.</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This task should be performed </a:t>
            </a:r>
            <a:r>
              <a:rPr lang="en-US" sz="1200" b="1" dirty="0" smtClean="0">
                <a:latin typeface="Arial" pitchFamily="34" charset="0"/>
                <a:cs typeface="Arial" pitchFamily="34" charset="0"/>
              </a:rPr>
              <a:t>monthly.</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7BBE56-6B44-3C42-BCBA-61D257C3FC17}" type="slidenum">
              <a:rPr lang="en-US" smtClean="0"/>
              <a:pPr/>
              <a:t>30</a:t>
            </a:fld>
            <a:endParaRPr lang="en-US"/>
          </a:p>
        </p:txBody>
      </p:sp>
    </p:spTree>
    <p:extLst>
      <p:ext uri="{BB962C8B-B14F-4D97-AF65-F5344CB8AC3E}">
        <p14:creationId xmlns:p14="http://schemas.microsoft.com/office/powerpoint/2010/main" val="156101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Gather: </a:t>
            </a:r>
            <a:r>
              <a:rPr lang="en-US" b="0" dirty="0" smtClean="0"/>
              <a:t>maintenance</a:t>
            </a:r>
            <a:r>
              <a:rPr lang="en-US" b="0" baseline="0" dirty="0" smtClean="0"/>
              <a:t> cards and toolkit. </a:t>
            </a:r>
            <a:endParaRPr lang="en-US" b="1" dirty="0" smtClean="0"/>
          </a:p>
          <a:p>
            <a:r>
              <a:rPr lang="en-US" b="1" dirty="0" smtClean="0"/>
              <a:t>Emphasize</a:t>
            </a:r>
            <a:r>
              <a:rPr lang="en-US" baseline="0" dirty="0" smtClean="0"/>
              <a:t> that we are going to use research evidence to </a:t>
            </a:r>
            <a:r>
              <a:rPr lang="en-US" u="none" baseline="0" dirty="0" smtClean="0">
                <a:solidFill>
                  <a:srgbClr val="FF0000"/>
                </a:solidFill>
              </a:rPr>
              <a:t>provide motivation as to why</a:t>
            </a:r>
            <a:r>
              <a:rPr lang="en-US" u="none" baseline="0" dirty="0" smtClean="0"/>
              <a:t> </a:t>
            </a:r>
            <a:r>
              <a:rPr lang="en-US" baseline="0" dirty="0" smtClean="0"/>
              <a:t>people should perform more regular maintenance</a:t>
            </a:r>
          </a:p>
          <a:p>
            <a:r>
              <a:rPr lang="en-US" b="1" baseline="0" dirty="0" smtClean="0"/>
              <a:t>Explain while demonstrating: </a:t>
            </a:r>
            <a:r>
              <a:rPr lang="en-US" b="0" baseline="0" dirty="0" smtClean="0"/>
              <a:t>at the end of the training you can take </a:t>
            </a:r>
            <a:r>
              <a:rPr lang="en-US" b="0" strike="noStrike" baseline="0" dirty="0" smtClean="0"/>
              <a:t>home both </a:t>
            </a:r>
            <a:r>
              <a:rPr lang="en-US" b="0" baseline="0" dirty="0" smtClean="0"/>
              <a:t>the maintenance cards for future reference and the toolkit. </a:t>
            </a:r>
          </a:p>
          <a:p>
            <a:r>
              <a:rPr lang="en-US" b="1" baseline="0" dirty="0" smtClean="0"/>
              <a:t>Explain: </a:t>
            </a:r>
            <a:r>
              <a:rPr lang="en-US" b="0" baseline="0" dirty="0" smtClean="0"/>
              <a:t>You will also receive reminders</a:t>
            </a:r>
            <a:r>
              <a:rPr lang="en-US" baseline="0" dirty="0" smtClean="0"/>
              <a:t> to perform maintenance. </a:t>
            </a:r>
          </a:p>
          <a:p>
            <a:r>
              <a:rPr lang="en-US" baseline="0" dirty="0" smtClean="0"/>
              <a:t>              We will talk about the reminders in detail later today.</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4</a:t>
            </a:fld>
            <a:endParaRPr lang="en-US"/>
          </a:p>
        </p:txBody>
      </p:sp>
    </p:spTree>
    <p:extLst>
      <p:ext uri="{BB962C8B-B14F-4D97-AF65-F5344CB8AC3E}">
        <p14:creationId xmlns:p14="http://schemas.microsoft.com/office/powerpoint/2010/main" val="1409762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Gather: </a:t>
            </a:r>
            <a:r>
              <a:rPr lang="en-US" sz="1200" b="0" dirty="0" err="1" smtClean="0">
                <a:latin typeface="Arial" pitchFamily="34" charset="0"/>
                <a:cs typeface="Arial" pitchFamily="34" charset="0"/>
              </a:rPr>
              <a:t>allen</a:t>
            </a:r>
            <a:r>
              <a:rPr lang="en-US" sz="1200" b="0" dirty="0" smtClean="0">
                <a:latin typeface="Arial" pitchFamily="34" charset="0"/>
                <a:cs typeface="Arial" pitchFamily="34" charset="0"/>
              </a:rPr>
              <a:t> wrench</a:t>
            </a:r>
            <a:r>
              <a:rPr lang="en-US" sz="1200" b="0" baseline="0" dirty="0" smtClean="0">
                <a:latin typeface="Arial" pitchFamily="34" charset="0"/>
                <a:cs typeface="Arial" pitchFamily="34" charset="0"/>
              </a:rPr>
              <a:t> and open wrench.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Demonstrate while explaining: </a:t>
            </a:r>
            <a:r>
              <a:rPr lang="en-US" sz="1200" b="0" dirty="0" smtClean="0">
                <a:latin typeface="Arial" pitchFamily="34" charset="0"/>
                <a:cs typeface="Arial" pitchFamily="34" charset="0"/>
              </a:rPr>
              <a:t>If</a:t>
            </a:r>
            <a:r>
              <a:rPr lang="en-US" sz="1200" b="0" baseline="0" dirty="0" smtClean="0">
                <a:latin typeface="Arial" pitchFamily="34" charset="0"/>
                <a:cs typeface="Arial" pitchFamily="34" charset="0"/>
              </a:rPr>
              <a:t> you find any problem while inspecting the wheel locks: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cs typeface="Arial" pitchFamily="34" charset="0"/>
              </a:rPr>
              <a:t>             </a:t>
            </a:r>
            <a:r>
              <a:rPr lang="en-US" sz="1200" dirty="0" smtClean="0">
                <a:latin typeface="Arial" pitchFamily="34" charset="0"/>
                <a:cs typeface="Arial" pitchFamily="34" charset="0"/>
              </a:rPr>
              <a:t>Adjust wheel locks if they are </a:t>
            </a:r>
            <a:r>
              <a:rPr lang="en-US" sz="1200" u="none" dirty="0" smtClean="0">
                <a:latin typeface="Arial" pitchFamily="34" charset="0"/>
                <a:cs typeface="Arial" pitchFamily="34" charset="0"/>
              </a:rPr>
              <a:t>loose or not working properly.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             Use</a:t>
            </a:r>
            <a:r>
              <a:rPr lang="en-US" sz="1200" baseline="0" dirty="0" smtClean="0">
                <a:latin typeface="Arial" pitchFamily="34" charset="0"/>
                <a:cs typeface="Arial" pitchFamily="34" charset="0"/>
              </a:rPr>
              <a:t> an open-box wrench and/or Allen wrench to adjust as necessary.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Note the wheel lock on the slide is adjusted using an Allen wrench.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If the locks still do not work properly, contact the wheelchair maintenance expert. </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31</a:t>
            </a:fld>
            <a:endParaRPr lang="en-US"/>
          </a:p>
        </p:txBody>
      </p:sp>
    </p:spTree>
    <p:extLst>
      <p:ext uri="{BB962C8B-B14F-4D97-AF65-F5344CB8AC3E}">
        <p14:creationId xmlns:p14="http://schemas.microsoft.com/office/powerpoint/2010/main" val="1775956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Gather:</a:t>
            </a:r>
            <a:r>
              <a:rPr lang="en-US" sz="1200" b="0" dirty="0" smtClean="0">
                <a:latin typeface="Arial" pitchFamily="34" charset="0"/>
                <a:cs typeface="Arial" pitchFamily="34" charset="0"/>
              </a:rPr>
              <a:t> Wheel with loose </a:t>
            </a:r>
            <a:r>
              <a:rPr lang="en-US" sz="1200" b="0" dirty="0" err="1" smtClean="0">
                <a:latin typeface="Arial" pitchFamily="34" charset="0"/>
                <a:cs typeface="Arial" pitchFamily="34" charset="0"/>
              </a:rPr>
              <a:t>handrim</a:t>
            </a: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 </a:t>
            </a:r>
            <a:r>
              <a:rPr lang="en-US" sz="1200" dirty="0" err="1" smtClean="0">
                <a:latin typeface="Arial" pitchFamily="34" charset="0"/>
                <a:cs typeface="Arial" pitchFamily="34" charset="0"/>
              </a:rPr>
              <a:t>Handrims</a:t>
            </a:r>
            <a:r>
              <a:rPr lang="en-US" sz="1200" dirty="0" smtClean="0">
                <a:latin typeface="Arial" pitchFamily="34" charset="0"/>
                <a:cs typeface="Arial" pitchFamily="34" charset="0"/>
              </a:rPr>
              <a:t> are metal or plastic rings that are attached </a:t>
            </a:r>
            <a:r>
              <a:rPr lang="en-US" sz="1200" baseline="0" dirty="0" smtClean="0">
                <a:latin typeface="Arial" pitchFamily="34" charset="0"/>
                <a:cs typeface="Arial" pitchFamily="34" charset="0"/>
              </a:rPr>
              <a:t>to the rear wheels and used to propel a manual wheelchair.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Demonstrate while explaining:</a:t>
            </a:r>
            <a:r>
              <a:rPr lang="en-US" sz="1200" baseline="0" dirty="0" smtClean="0">
                <a:latin typeface="Arial" pitchFamily="34" charset="0"/>
                <a:cs typeface="Arial" pitchFamily="34" charset="0"/>
              </a:rPr>
              <a:t> Inspect</a:t>
            </a:r>
            <a:r>
              <a:rPr lang="en-US" sz="1200" dirty="0" smtClean="0">
                <a:latin typeface="Arial" pitchFamily="34" charset="0"/>
                <a:cs typeface="Arial" pitchFamily="34" charset="0"/>
              </a:rPr>
              <a:t> the </a:t>
            </a:r>
            <a:r>
              <a:rPr lang="en-US" sz="1200" dirty="0" err="1" smtClean="0">
                <a:latin typeface="Arial" pitchFamily="34" charset="0"/>
                <a:cs typeface="Arial" pitchFamily="34" charset="0"/>
              </a:rPr>
              <a:t>handrims</a:t>
            </a:r>
            <a:r>
              <a:rPr lang="en-US" sz="1200" baseline="0" dirty="0" smtClean="0">
                <a:latin typeface="Arial" pitchFamily="34" charset="0"/>
                <a:cs typeface="Arial" pitchFamily="34" charset="0"/>
              </a:rPr>
              <a:t> for wear, dents, or bends.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C</a:t>
            </a:r>
            <a:r>
              <a:rPr lang="en-US" sz="1200" dirty="0" smtClean="0">
                <a:latin typeface="Arial" pitchFamily="34" charset="0"/>
                <a:cs typeface="Arial" pitchFamily="34" charset="0"/>
              </a:rPr>
              <a:t>racks can cut or harm the user.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                                                  Contact a wheelchair maintenance expert to have the </a:t>
            </a:r>
            <a:r>
              <a:rPr lang="en-US" sz="1200" dirty="0" err="1" smtClean="0">
                <a:latin typeface="Arial" pitchFamily="34" charset="0"/>
                <a:cs typeface="Arial" pitchFamily="34" charset="0"/>
              </a:rPr>
              <a:t>handrim</a:t>
            </a:r>
            <a:r>
              <a:rPr lang="en-US" sz="1200" dirty="0" smtClean="0">
                <a:latin typeface="Arial" pitchFamily="34" charset="0"/>
                <a:cs typeface="Arial" pitchFamily="34" charset="0"/>
              </a:rPr>
              <a:t> replaced.</a:t>
            </a:r>
            <a:r>
              <a:rPr lang="en-US" sz="1200" baseline="0"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r>
              <a:rPr lang="en-US" sz="1200" b="1" baseline="0" dirty="0" smtClean="0">
                <a:latin typeface="Arial" pitchFamily="34" charset="0"/>
                <a:cs typeface="Arial" pitchFamily="34" charset="0"/>
              </a:rPr>
              <a:t>Demonstrate while explaining:</a:t>
            </a:r>
            <a:r>
              <a:rPr lang="en-US" sz="1200" baseline="0" dirty="0" smtClean="0">
                <a:latin typeface="Arial" pitchFamily="34" charset="0"/>
                <a:cs typeface="Arial" pitchFamily="34" charset="0"/>
              </a:rPr>
              <a:t> Inspect if they are loose. </a:t>
            </a:r>
          </a:p>
          <a:p>
            <a:r>
              <a:rPr lang="en-US" sz="1200" baseline="0" dirty="0" smtClean="0">
                <a:latin typeface="Arial" pitchFamily="34" charset="0"/>
                <a:cs typeface="Arial" pitchFamily="34" charset="0"/>
              </a:rPr>
              <a:t>                                                   You can feel that they are loose while you propel. </a:t>
            </a:r>
          </a:p>
          <a:p>
            <a:r>
              <a:rPr lang="en-US" sz="1200" baseline="0" dirty="0" smtClean="0">
                <a:latin typeface="Arial" pitchFamily="34" charset="0"/>
                <a:cs typeface="Arial" pitchFamily="34" charset="0"/>
              </a:rPr>
              <a:t>                                                   A loose </a:t>
            </a:r>
            <a:r>
              <a:rPr lang="en-US" sz="1200" baseline="0" dirty="0" err="1" smtClean="0">
                <a:latin typeface="Arial" pitchFamily="34" charset="0"/>
                <a:cs typeface="Arial" pitchFamily="34" charset="0"/>
              </a:rPr>
              <a:t>handrim</a:t>
            </a:r>
            <a:r>
              <a:rPr lang="en-US" sz="1200" baseline="0" dirty="0" smtClean="0">
                <a:latin typeface="Arial" pitchFamily="34" charset="0"/>
                <a:cs typeface="Arial" pitchFamily="34" charset="0"/>
              </a:rPr>
              <a:t> can make it more difficult to grasp and may fall off. </a:t>
            </a:r>
          </a:p>
          <a:p>
            <a:r>
              <a:rPr lang="en-US" sz="1200" baseline="0" dirty="0" smtClean="0">
                <a:latin typeface="Arial" pitchFamily="34" charset="0"/>
                <a:cs typeface="Arial" pitchFamily="34" charset="0"/>
              </a:rPr>
              <a:t>                                                   You can tighten the </a:t>
            </a:r>
            <a:r>
              <a:rPr lang="en-US" sz="1200" baseline="0" dirty="0" err="1" smtClean="0">
                <a:latin typeface="Arial" pitchFamily="34" charset="0"/>
                <a:cs typeface="Arial" pitchFamily="34" charset="0"/>
              </a:rPr>
              <a:t>handrim</a:t>
            </a:r>
            <a:r>
              <a:rPr lang="en-US" sz="1200" baseline="0" dirty="0" smtClean="0">
                <a:latin typeface="Arial" pitchFamily="34" charset="0"/>
                <a:cs typeface="Arial" pitchFamily="34" charset="0"/>
              </a:rPr>
              <a:t> using an open-end wrench or a screwdriver.</a:t>
            </a:r>
          </a:p>
          <a:p>
            <a:r>
              <a:rPr lang="en-US" sz="1200" baseline="0" dirty="0" smtClean="0">
                <a:latin typeface="Arial" pitchFamily="34" charset="0"/>
                <a:cs typeface="Arial" pitchFamily="34" charset="0"/>
              </a:rPr>
              <a:t>                                                   If unable to do so contact the wheelchair maintenance expert. </a:t>
            </a:r>
            <a:endParaRPr lang="en-US" sz="1200" b="1" baseline="0" dirty="0" smtClean="0">
              <a:latin typeface="Arial" pitchFamily="34" charset="0"/>
              <a:cs typeface="Arial" pitchFamily="34" charset="0"/>
            </a:endParaRPr>
          </a:p>
          <a:p>
            <a:endParaRPr lang="en-US" sz="800" dirty="0" smtClean="0">
              <a:latin typeface="Arial" pitchFamily="34" charset="0"/>
              <a:cs typeface="Arial" pitchFamily="34" charset="0"/>
            </a:endParaRPr>
          </a:p>
          <a:p>
            <a:r>
              <a:rPr lang="en-US" sz="1200" dirty="0" smtClean="0">
                <a:latin typeface="Arial" pitchFamily="34" charset="0"/>
                <a:cs typeface="Arial" pitchFamily="34" charset="0"/>
              </a:rPr>
              <a:t>This inspection should be performed </a:t>
            </a:r>
            <a:r>
              <a:rPr lang="en-US" sz="1200" b="1" dirty="0" smtClean="0">
                <a:latin typeface="Arial" pitchFamily="34" charset="0"/>
                <a:cs typeface="Arial" pitchFamily="34" charset="0"/>
              </a:rPr>
              <a:t>monthly.  </a:t>
            </a:r>
          </a:p>
          <a:p>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7BBE56-6B44-3C42-BCBA-61D257C3FC17}" type="slidenum">
              <a:rPr lang="en-US" smtClean="0"/>
              <a:pPr/>
              <a:t>32</a:t>
            </a:fld>
            <a:endParaRPr lang="en-US"/>
          </a:p>
        </p:txBody>
      </p:sp>
    </p:spTree>
    <p:extLst>
      <p:ext uri="{BB962C8B-B14F-4D97-AF65-F5344CB8AC3E}">
        <p14:creationId xmlns:p14="http://schemas.microsoft.com/office/powerpoint/2010/main" val="3418926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Gather: </a:t>
            </a:r>
            <a:r>
              <a:rPr lang="en-US" b="0" dirty="0" smtClean="0"/>
              <a:t>wheelchair with caster float if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Explain: </a:t>
            </a:r>
            <a:r>
              <a:rPr lang="en-US" dirty="0" smtClean="0"/>
              <a:t>The caster wheels have an important effect on the performance of the wheelchair. </a:t>
            </a:r>
            <a:r>
              <a:rPr lang="en-US" sz="1200" dirty="0" smtClean="0">
                <a:latin typeface="Arial" pitchFamily="34" charset="0"/>
                <a:cs typeface="Arial" pitchFamily="34" charset="0"/>
              </a:rPr>
              <a:t>Worn out caster wheels can make the wheelchair harder to propel.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Demonstrate while describing: </a:t>
            </a:r>
            <a:r>
              <a:rPr lang="en-US" dirty="0" smtClean="0"/>
              <a:t>Inspect casters wheels for wear, cracks, looseness, bulges, and tears.</a:t>
            </a:r>
            <a:r>
              <a:rPr lang="en-US"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Inspect that the casters wheels are evenly touching the floor when on a flat surface.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When one of the casters wheels does not touch the floor while on level ground, the wheelchair has caster float.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This decreases the stability and performance of the wheelchair.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Inspect that the c</a:t>
            </a:r>
            <a:r>
              <a:rPr lang="en-US" sz="1200" dirty="0" smtClean="0">
                <a:latin typeface="Arial" pitchFamily="34" charset="0"/>
                <a:cs typeface="Arial" pitchFamily="34" charset="0"/>
              </a:rPr>
              <a:t>aster stem housing is aligned vertically.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mn-lt"/>
                <a:ea typeface="+mn-ea"/>
                <a:cs typeface="+mn-cs"/>
              </a:rPr>
              <a:t>If you find problems contact the wheelchair maintenance expert.</a:t>
            </a:r>
            <a:endParaRPr lang="en-US" sz="1200" baseline="0" dirty="0" smtClean="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Inspect the</a:t>
            </a:r>
            <a:r>
              <a:rPr lang="en-US" sz="1200" dirty="0" smtClean="0">
                <a:latin typeface="Arial" pitchFamily="34" charset="0"/>
                <a:cs typeface="Arial" pitchFamily="34" charset="0"/>
              </a:rPr>
              <a:t> front caster caps; these caps protect the caster assembly from moisture and water.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                                                  If they come off, contact the wheelchair</a:t>
            </a:r>
            <a:r>
              <a:rPr lang="en-US" sz="1200" baseline="0" dirty="0" smtClean="0">
                <a:latin typeface="Arial" pitchFamily="34" charset="0"/>
                <a:cs typeface="Arial" pitchFamily="34" charset="0"/>
              </a:rPr>
              <a:t> maintenance expert</a:t>
            </a:r>
            <a:r>
              <a:rPr lang="en-US" sz="1200" dirty="0" smtClean="0">
                <a:latin typeface="Arial" pitchFamily="34" charset="0"/>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                                         </a:t>
            </a:r>
            <a:endParaRPr lang="en-US" sz="1200" baseline="0" dirty="0" smtClean="0">
              <a:latin typeface="Arial" pitchFamily="34" charset="0"/>
              <a:cs typeface="Arial" pitchFamily="34" charset="0"/>
            </a:endParaRPr>
          </a:p>
          <a:p>
            <a:r>
              <a:rPr lang="en-US" sz="1200" dirty="0" smtClean="0">
                <a:latin typeface="Arial" pitchFamily="34" charset="0"/>
                <a:cs typeface="Arial" pitchFamily="34" charset="0"/>
              </a:rPr>
              <a:t>This task should be performed </a:t>
            </a:r>
            <a:r>
              <a:rPr lang="en-US" sz="1200" b="1" dirty="0" smtClean="0">
                <a:latin typeface="Arial" pitchFamily="34" charset="0"/>
                <a:cs typeface="Arial" pitchFamily="34" charset="0"/>
              </a:rPr>
              <a:t>monthly</a:t>
            </a:r>
            <a:r>
              <a:rPr lang="en-US" sz="1200" dirty="0" smtClean="0">
                <a:latin typeface="Arial" pitchFamily="34" charset="0"/>
                <a:cs typeface="Arial" pitchFamily="34" charset="0"/>
              </a:rPr>
              <a:t>.</a:t>
            </a:r>
          </a:p>
          <a:p>
            <a:endParaRPr lang="en-US" sz="12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33</a:t>
            </a:fld>
            <a:endParaRPr lang="en-US"/>
          </a:p>
        </p:txBody>
      </p:sp>
    </p:spTree>
    <p:extLst>
      <p:ext uri="{BB962C8B-B14F-4D97-AF65-F5344CB8AC3E}">
        <p14:creationId xmlns:p14="http://schemas.microsoft.com/office/powerpoint/2010/main" val="2024272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effectLst/>
              </a:rPr>
              <a:t>Gather: </a:t>
            </a:r>
            <a:r>
              <a:rPr lang="en-US" b="0" dirty="0" smtClean="0">
                <a:effectLst/>
              </a:rPr>
              <a:t>wheelchair with damaged</a:t>
            </a:r>
            <a:r>
              <a:rPr lang="en-US" b="0" baseline="0" dirty="0" smtClean="0">
                <a:effectLst/>
              </a:rPr>
              <a:t> caster bearing.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effectLst/>
              </a:rPr>
              <a:t>Explain: </a:t>
            </a:r>
            <a:r>
              <a:rPr lang="en-US" dirty="0" smtClean="0">
                <a:effectLst/>
              </a:rPr>
              <a:t>Like in the rear wheels</a:t>
            </a:r>
            <a:r>
              <a:rPr lang="en-US" baseline="0" dirty="0" smtClean="0">
                <a:effectLst/>
              </a:rPr>
              <a:t>, t</a:t>
            </a:r>
            <a:r>
              <a:rPr lang="en-US" dirty="0" smtClean="0"/>
              <a:t>he caster bearings allow</a:t>
            </a:r>
            <a:r>
              <a:rPr lang="en-US" baseline="0" dirty="0" smtClean="0"/>
              <a:t> for free rotation of the wheel around the wheel axis.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In addition, casters have another bearing that allows for sh</a:t>
            </a:r>
            <a:r>
              <a:rPr lang="en-US" dirty="0" smtClean="0">
                <a:effectLst/>
              </a:rPr>
              <a:t>aft rotation.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effectLst/>
                <a:latin typeface="Arial" pitchFamily="34" charset="0"/>
                <a:cs typeface="Arial" pitchFamily="34" charset="0"/>
              </a:rPr>
              <a:t>             </a:t>
            </a:r>
            <a:r>
              <a:rPr lang="en-US" sz="1200" baseline="0" dirty="0" smtClean="0">
                <a:latin typeface="Arial" pitchFamily="34" charset="0"/>
                <a:cs typeface="Arial" pitchFamily="34" charset="0"/>
              </a:rPr>
              <a:t>Bearings will wear out on a wheelchair during normal use.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Wore out bearing can make the wheelchair difficult to maneuver.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Demonstrate while describing:</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Inspect the caster bearings by checking that they spin and that they are tight.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Spin the caster and the caster assembly.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check caster bearings push the caster side to side.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You should feel if there is any grinding. </a:t>
            </a: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Inspect that there is n</a:t>
            </a:r>
            <a:r>
              <a:rPr lang="en-US" dirty="0" smtClean="0"/>
              <a:t>o excessive play in the caster axle.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Emphasize</a:t>
            </a:r>
            <a:r>
              <a:rPr lang="en-US" sz="1200" baseline="0" dirty="0" smtClean="0">
                <a:latin typeface="Arial" pitchFamily="34" charset="0"/>
                <a:cs typeface="Arial" pitchFamily="34" charset="0"/>
              </a:rPr>
              <a:t> i</a:t>
            </a:r>
            <a:r>
              <a:rPr lang="en-US" sz="1200" dirty="0" smtClean="0">
                <a:latin typeface="Arial" pitchFamily="34" charset="0"/>
                <a:cs typeface="Arial" pitchFamily="34" charset="0"/>
              </a:rPr>
              <a:t>f problems are identified, contact a wheelchair maintenance expert to get the bearing replaced.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Learning</a:t>
            </a:r>
            <a:r>
              <a:rPr lang="en-US" sz="1200" baseline="0" dirty="0" smtClean="0">
                <a:latin typeface="Arial" pitchFamily="34" charset="0"/>
                <a:cs typeface="Arial" pitchFamily="34" charset="0"/>
              </a:rPr>
              <a:t> how to replace a bearing is out of the scope of this training program. However, we encourage you to learn from the wheelchair maintenance expert how to replace it. </a:t>
            </a:r>
            <a:endParaRPr lang="en-US" sz="1200" dirty="0" smtClean="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We recommend to inspect the bearings monthly.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34</a:t>
            </a:fld>
            <a:endParaRPr lang="en-US"/>
          </a:p>
        </p:txBody>
      </p:sp>
    </p:spTree>
    <p:extLst>
      <p:ext uri="{BB962C8B-B14F-4D97-AF65-F5344CB8AC3E}">
        <p14:creationId xmlns:p14="http://schemas.microsoft.com/office/powerpoint/2010/main" val="307551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Gather:</a:t>
            </a:r>
            <a:r>
              <a:rPr lang="en-US" sz="1200" b="1" baseline="0" dirty="0" smtClean="0">
                <a:latin typeface="Arial" pitchFamily="34" charset="0"/>
                <a:cs typeface="Arial" pitchFamily="34" charset="0"/>
              </a:rPr>
              <a:t> </a:t>
            </a:r>
            <a:r>
              <a:rPr lang="en-US" sz="1200" b="0" baseline="0" dirty="0" smtClean="0">
                <a:latin typeface="Arial" pitchFamily="34" charset="0"/>
                <a:cs typeface="Arial" pitchFamily="34" charset="0"/>
              </a:rPr>
              <a:t>Wheelchair with anti-tippers.</a:t>
            </a: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 </a:t>
            </a:r>
            <a:r>
              <a:rPr lang="en-US" sz="1200" dirty="0" smtClean="0">
                <a:latin typeface="Arial" pitchFamily="34" charset="0"/>
                <a:cs typeface="Arial" pitchFamily="34" charset="0"/>
              </a:rPr>
              <a:t>Anti-tip casters may be used on the front and rea</a:t>
            </a:r>
            <a:r>
              <a:rPr lang="en-US" sz="1200" baseline="0" dirty="0" smtClean="0">
                <a:latin typeface="Arial" pitchFamily="34" charset="0"/>
                <a:cs typeface="Arial" pitchFamily="34" charset="0"/>
              </a:rPr>
              <a:t>r of a wheelchair.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When rear anti-tip casters are in use and properly adjusted, </a:t>
            </a:r>
            <a:r>
              <a:rPr lang="en-US" sz="1200" u="none" baseline="0" dirty="0" smtClean="0">
                <a:latin typeface="Arial" pitchFamily="34" charset="0"/>
                <a:cs typeface="Arial" pitchFamily="34" charset="0"/>
              </a:rPr>
              <a:t>if </a:t>
            </a:r>
            <a:r>
              <a:rPr lang="en-US" sz="1200" baseline="0" dirty="0" smtClean="0">
                <a:latin typeface="Arial" pitchFamily="34" charset="0"/>
                <a:cs typeface="Arial" pitchFamily="34" charset="0"/>
              </a:rPr>
              <a:t>the wheelchair begins to tip over the rear anti-tip casters resist the tipping.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             Therefore, they can help to prevent some tipping accidents.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Demonstrate while describing. </a:t>
            </a:r>
            <a:r>
              <a:rPr lang="en-US" sz="1200" baseline="0" dirty="0" smtClean="0">
                <a:latin typeface="Arial" pitchFamily="34" charset="0"/>
                <a:cs typeface="Arial" pitchFamily="34" charset="0"/>
              </a:rPr>
              <a:t>Inspect t</a:t>
            </a:r>
            <a:r>
              <a:rPr lang="en-US" sz="1200" dirty="0" smtClean="0">
                <a:latin typeface="Arial" pitchFamily="34" charset="0"/>
                <a:cs typeface="Arial" pitchFamily="34" charset="0"/>
              </a:rPr>
              <a:t>hat the pins work, that they can be put on and off, and that the rollers are not broken.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If problems are identified, contact the wheelchair maintenance expert to have</a:t>
            </a:r>
            <a:r>
              <a:rPr lang="en-US" sz="1200" baseline="0" dirty="0" smtClean="0">
                <a:latin typeface="Arial" pitchFamily="34" charset="0"/>
                <a:cs typeface="Arial" pitchFamily="34" charset="0"/>
              </a:rPr>
              <a:t> the anti-tip casters replaced. </a:t>
            </a: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If anti-tippers are present, inspect</a:t>
            </a:r>
            <a:r>
              <a:rPr lang="en-US" sz="1200" baseline="0" dirty="0" smtClean="0">
                <a:latin typeface="Arial" pitchFamily="34" charset="0"/>
                <a:cs typeface="Arial" pitchFamily="34" charset="0"/>
              </a:rPr>
              <a:t> them </a:t>
            </a:r>
            <a:r>
              <a:rPr lang="en-US" sz="1200" b="1" baseline="0" dirty="0" smtClean="0">
                <a:latin typeface="Arial" pitchFamily="34" charset="0"/>
                <a:cs typeface="Arial" pitchFamily="34" charset="0"/>
              </a:rPr>
              <a:t>monthly</a:t>
            </a:r>
            <a:r>
              <a:rPr lang="en-US" sz="1200" b="0" baseline="0" dirty="0" smtClean="0">
                <a:latin typeface="Arial" pitchFamily="34" charset="0"/>
                <a:cs typeface="Arial" pitchFamily="34" charset="0"/>
              </a:rPr>
              <a:t>. </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7BBE56-6B44-3C42-BCBA-61D257C3FC17}" type="slidenum">
              <a:rPr lang="en-US" smtClean="0"/>
              <a:pPr/>
              <a:t>35</a:t>
            </a:fld>
            <a:endParaRPr lang="en-US"/>
          </a:p>
        </p:txBody>
      </p:sp>
    </p:spTree>
    <p:extLst>
      <p:ext uri="{BB962C8B-B14F-4D97-AF65-F5344CB8AC3E}">
        <p14:creationId xmlns:p14="http://schemas.microsoft.com/office/powerpoint/2010/main" val="2363236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latin typeface="Arial" pitchFamily="34" charset="0"/>
                <a:cs typeface="Arial" pitchFamily="34" charset="0"/>
              </a:rPr>
              <a:t>Gather:</a:t>
            </a:r>
            <a:r>
              <a:rPr lang="en-US" sz="1200" b="0" baseline="0" dirty="0" smtClean="0">
                <a:latin typeface="Arial" pitchFamily="34" charset="0"/>
                <a:cs typeface="Arial" pitchFamily="34" charset="0"/>
              </a:rPr>
              <a:t> </a:t>
            </a:r>
            <a:r>
              <a:rPr lang="en-US" sz="1200" kern="1200" dirty="0" smtClean="0">
                <a:solidFill>
                  <a:schemeClr val="tx1"/>
                </a:solidFill>
                <a:effectLst/>
                <a:latin typeface="+mn-lt"/>
                <a:ea typeface="+mn-ea"/>
                <a:cs typeface="+mn-cs"/>
              </a:rPr>
              <a:t>Wheelchair with rigid frame and rigid foot support as well as a wheelchair with loose swing-away foot support.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Foot supports are used to support the feet and legs.  </a:t>
            </a:r>
          </a:p>
          <a:p>
            <a:pPr lvl="0"/>
            <a:r>
              <a:rPr lang="en-US" sz="1200" kern="1200" dirty="0" smtClean="0">
                <a:solidFill>
                  <a:schemeClr val="tx1"/>
                </a:solidFill>
                <a:effectLst/>
                <a:latin typeface="+mn-lt"/>
                <a:ea typeface="+mn-ea"/>
                <a:cs typeface="+mn-cs"/>
              </a:rPr>
              <a:t>	Often the foot supports are the first part of the wheelchair to come in contact with an obstacle. </a:t>
            </a:r>
          </a:p>
          <a:p>
            <a:pPr lvl="0"/>
            <a:r>
              <a:rPr lang="en-US" sz="1200" kern="1200" dirty="0" smtClean="0">
                <a:solidFill>
                  <a:schemeClr val="tx1"/>
                </a:solidFill>
                <a:effectLst/>
                <a:latin typeface="+mn-lt"/>
                <a:ea typeface="+mn-ea"/>
                <a:cs typeface="+mn-cs"/>
              </a:rPr>
              <a:t>	They are used to open doors, act as bumpers, and are often scraped along the ground when the wheelchair is loaded into a motor vehicle or during mobility techniques 	such as wheelies, curb cuts, and sharp inclination changes such as the end of ramps.</a:t>
            </a:r>
          </a:p>
          <a:p>
            <a:pPr lvl="0"/>
            <a:r>
              <a:rPr lang="en-US" sz="1200" kern="1200" dirty="0" smtClean="0">
                <a:solidFill>
                  <a:schemeClr val="tx1"/>
                </a:solidFill>
                <a:effectLst/>
                <a:latin typeface="+mn-lt"/>
                <a:ea typeface="+mn-ea"/>
                <a:cs typeface="+mn-cs"/>
              </a:rPr>
              <a:t>	Cross-brace-frame wheelchairs typically have foot supports that can flip up or down, swivel, are angle-adjustable, or can be removed, whereas rigid-frame wheelchairs 	have 	the foot support built into the frame. </a:t>
            </a:r>
          </a:p>
          <a:p>
            <a:pPr lvl="0"/>
            <a:r>
              <a:rPr lang="en-US" sz="1200" kern="1200" dirty="0" smtClean="0">
                <a:solidFill>
                  <a:schemeClr val="tx1"/>
                </a:solidFill>
                <a:effectLst/>
                <a:latin typeface="+mn-lt"/>
                <a:ea typeface="+mn-ea"/>
                <a:cs typeface="+mn-cs"/>
              </a:rPr>
              <a:t>	Rigid foot supports are normally are not removable, but the height often can be slightly adjusted to accommodate various leg lengths [</a:t>
            </a:r>
            <a:r>
              <a:rPr lang="en-US" sz="1200" u="none" strike="noStrike" kern="1200" dirty="0" smtClean="0">
                <a:solidFill>
                  <a:schemeClr val="tx1"/>
                </a:solidFill>
                <a:effectLst/>
                <a:latin typeface="+mn-lt"/>
                <a:ea typeface="+mn-ea"/>
                <a:cs typeface="+mn-cs"/>
                <a:hlinkClick r:id="rId3" action="ppaction://hlinkfile" tooltip="Cooper, 1998 #264"/>
              </a:rPr>
              <a:t>18</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	Swing-away foot support are not as durable as rigid foot support [</a:t>
            </a:r>
            <a:r>
              <a:rPr lang="en-US" sz="1200" u="none" strike="noStrike" kern="1200" dirty="0" smtClean="0">
                <a:solidFill>
                  <a:schemeClr val="tx1"/>
                </a:solidFill>
                <a:effectLst/>
                <a:latin typeface="+mn-lt"/>
                <a:ea typeface="+mn-ea"/>
                <a:cs typeface="+mn-cs"/>
                <a:hlinkClick r:id="rId3" action="ppaction://hlinkfile" tooltip="Cooper, 1998 #264"/>
              </a:rPr>
              <a:t>18</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Point out the different foot supports in participants’ wheelchairs.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Demonstrate while describing: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Inspect that the foot supports are intact, </a:t>
            </a:r>
            <a:r>
              <a:rPr lang="en-US" sz="1200" dirty="0" smtClean="0">
                <a:latin typeface="Arial" pitchFamily="34" charset="0"/>
                <a:cs typeface="Arial" pitchFamily="34" charset="0"/>
              </a:rPr>
              <a:t>tightened and can be released (if originally designed to do so),</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put back into place with ease and that they latch properly.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Inspect the swing away foot support, look for wear in the pin, bolt and bushing in this mechanism.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You can use a </a:t>
            </a:r>
            <a:r>
              <a:rPr lang="en-US" sz="1200" dirty="0" smtClean="0">
                <a:latin typeface="Arial" pitchFamily="34" charset="0"/>
                <a:cs typeface="Arial" pitchFamily="34" charset="0"/>
              </a:rPr>
              <a:t>screwdriver,</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wrench or Allen wrench</a:t>
            </a:r>
            <a:r>
              <a:rPr lang="en-US" sz="1200" baseline="0" dirty="0" smtClean="0">
                <a:latin typeface="Arial" pitchFamily="34" charset="0"/>
                <a:cs typeface="Arial" pitchFamily="34" charset="0"/>
              </a:rPr>
              <a:t> to tighten loose bolts. </a:t>
            </a: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If problems are identified, contact the wheelchair maintenance expert.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This task should be performed </a:t>
            </a:r>
            <a:r>
              <a:rPr lang="en-US" sz="1200" b="1" dirty="0" smtClean="0">
                <a:latin typeface="Arial" pitchFamily="34" charset="0"/>
                <a:cs typeface="Arial" pitchFamily="34" charset="0"/>
              </a:rPr>
              <a:t>monthly.</a:t>
            </a:r>
          </a:p>
          <a:p>
            <a:endParaRPr lang="en-US" sz="8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36</a:t>
            </a:fld>
            <a:endParaRPr lang="en-US"/>
          </a:p>
        </p:txBody>
      </p:sp>
    </p:spTree>
    <p:extLst>
      <p:ext uri="{BB962C8B-B14F-4D97-AF65-F5344CB8AC3E}">
        <p14:creationId xmlns:p14="http://schemas.microsoft.com/office/powerpoint/2010/main" val="536726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Gather:</a:t>
            </a:r>
            <a:r>
              <a:rPr lang="en-US" b="0" dirty="0" smtClean="0"/>
              <a:t> Wheelchair with a damaged armrest, especially</a:t>
            </a:r>
            <a:r>
              <a:rPr lang="en-US" b="0" baseline="0" dirty="0" smtClean="0"/>
              <a:t> loose and/or worn out.</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Explain:</a:t>
            </a:r>
            <a:r>
              <a:rPr lang="en-US" b="1" baseline="0" dirty="0" smtClean="0"/>
              <a:t> </a:t>
            </a:r>
            <a:r>
              <a:rPr lang="en-US" dirty="0" smtClean="0"/>
              <a:t>The primary purpose of the arm support is to provide</a:t>
            </a:r>
            <a:r>
              <a:rPr lang="en-US" baseline="0" dirty="0" smtClean="0"/>
              <a:t> good resting posture for the arms.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addition, a</a:t>
            </a:r>
            <a:r>
              <a:rPr lang="en-US" dirty="0" smtClean="0"/>
              <a:t>rm supports</a:t>
            </a:r>
            <a:r>
              <a:rPr lang="en-US" baseline="0" dirty="0" smtClean="0"/>
              <a:t> provide a form of support and are convenient handles when the rider leans to one side or the other.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They are also helpful when attempting to reach higher places, and they also assist some people with transfers.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Explain while demonstration with the demo wheelchair and pointing at participants wheelchairs: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Arm supports can be fixed or adjustable.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Most can be removed or flipped out of the way in order to provide clearance for transferring in and out of the wheelchair.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Removable arm supports usually fit into one or two sockets.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Commonly, if there are two attachment points, the front socket contains a latch to lock the armrest in place.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Flip back arm supports are hinged at the back near the intersection of the seat and backrest.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flip back supports use the latch in the front to help secure them in place.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Demonstrate while describing: </a:t>
            </a:r>
            <a:r>
              <a:rPr lang="en-US" sz="1200" baseline="0" dirty="0" smtClean="0">
                <a:latin typeface="Arial" pitchFamily="34" charset="0"/>
                <a:cs typeface="Arial" pitchFamily="34" charset="0"/>
              </a:rPr>
              <a:t>Inspect that the arm supports are intact, </a:t>
            </a:r>
            <a:r>
              <a:rPr lang="en-US" sz="1200" dirty="0" smtClean="0">
                <a:latin typeface="Arial" pitchFamily="34" charset="0"/>
                <a:cs typeface="Arial" pitchFamily="34" charset="0"/>
              </a:rPr>
              <a:t>tightened and can be released (if originally designed to do so),</a:t>
            </a:r>
            <a:r>
              <a:rPr lang="en-US" sz="1200" baseline="0" dirty="0" smtClean="0">
                <a:latin typeface="Arial" pitchFamily="34" charset="0"/>
                <a:cs typeface="Arial" pitchFamily="34" charset="0"/>
              </a:rPr>
              <a:t> p</a:t>
            </a:r>
            <a:r>
              <a:rPr lang="en-US" sz="1200" dirty="0" smtClean="0">
                <a:latin typeface="Arial" pitchFamily="34" charset="0"/>
                <a:cs typeface="Arial" pitchFamily="34" charset="0"/>
              </a:rPr>
              <a:t>ut back into place with ease,</a:t>
            </a:r>
            <a:r>
              <a:rPr lang="en-US" sz="1200" baseline="0" dirty="0" smtClean="0">
                <a:latin typeface="Arial" pitchFamily="34" charset="0"/>
                <a:cs typeface="Arial" pitchFamily="34" charset="0"/>
              </a:rPr>
              <a:t> and latch easily.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Inspect for sharp edges that could cause harm.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Loose arm</a:t>
            </a:r>
            <a:r>
              <a:rPr lang="en-US" sz="1200" baseline="0" dirty="0" smtClean="0">
                <a:latin typeface="Arial" pitchFamily="34" charset="0"/>
                <a:cs typeface="Arial" pitchFamily="34" charset="0"/>
              </a:rPr>
              <a:t> supports can make the user fall when using them for support during transfers.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Tighten as necessary.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cs typeface="Arial" pitchFamily="34" charset="0"/>
              </a:rPr>
              <a:t>If a problem is identified, contact the wheelchair maintenance expert. </a:t>
            </a:r>
            <a:endParaRPr lang="en-US" sz="1200" b="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This inspection should be performed </a:t>
            </a:r>
            <a:r>
              <a:rPr lang="en-US" sz="1200" b="1" baseline="0" dirty="0" smtClean="0">
                <a:latin typeface="Arial" pitchFamily="34" charset="0"/>
                <a:cs typeface="Arial" pitchFamily="34" charset="0"/>
              </a:rPr>
              <a:t>monthly.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37</a:t>
            </a:fld>
            <a:endParaRPr lang="en-US"/>
          </a:p>
        </p:txBody>
      </p:sp>
    </p:spTree>
    <p:extLst>
      <p:ext uri="{BB962C8B-B14F-4D97-AF65-F5344CB8AC3E}">
        <p14:creationId xmlns:p14="http://schemas.microsoft.com/office/powerpoint/2010/main" val="155030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Gather: </a:t>
            </a:r>
            <a:r>
              <a:rPr lang="en-US" sz="1200" b="0" dirty="0" smtClean="0">
                <a:latin typeface="Arial" pitchFamily="34" charset="0"/>
                <a:cs typeface="Arial" pitchFamily="34" charset="0"/>
              </a:rPr>
              <a:t>wheelchair with stretched</a:t>
            </a:r>
            <a:r>
              <a:rPr lang="en-US" sz="1200" b="0" baseline="0" dirty="0" smtClean="0">
                <a:latin typeface="Arial" pitchFamily="34" charset="0"/>
                <a:cs typeface="Arial" pitchFamily="34" charset="0"/>
              </a:rPr>
              <a:t> upholstery and/or wheelchair with rigid back support with loose hardware.</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Explain:</a:t>
            </a:r>
          </a:p>
          <a:p>
            <a:r>
              <a:rPr lang="en-US" sz="1200" dirty="0" smtClean="0">
                <a:latin typeface="Arial" pitchFamily="34" charset="0"/>
                <a:cs typeface="Arial" pitchFamily="34" charset="0"/>
              </a:rPr>
              <a:t>Back supports provide comfort</a:t>
            </a:r>
            <a:r>
              <a:rPr lang="en-US" sz="1200" baseline="0" dirty="0" smtClean="0">
                <a:latin typeface="Arial" pitchFamily="34" charset="0"/>
                <a:cs typeface="Arial" pitchFamily="34" charset="0"/>
              </a:rPr>
              <a:t> and postural support while sitting. </a:t>
            </a:r>
          </a:p>
          <a:p>
            <a:r>
              <a:rPr lang="en-US" sz="1200" baseline="0" dirty="0" smtClean="0">
                <a:latin typeface="Arial" pitchFamily="34" charset="0"/>
                <a:cs typeface="Arial" pitchFamily="34" charset="0"/>
              </a:rPr>
              <a:t>Back supports can be sling upholstery or rigid.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Point out the different back supports in participants’ wheelchairs.</a:t>
            </a:r>
          </a:p>
          <a:p>
            <a:endParaRPr lang="en-US" sz="1200" baseline="0" dirty="0" smtClean="0">
              <a:latin typeface="Arial" pitchFamily="34" charset="0"/>
              <a:cs typeface="Arial" pitchFamily="34" charset="0"/>
            </a:endParaRPr>
          </a:p>
          <a:p>
            <a:r>
              <a:rPr lang="en-US" sz="1200" b="1" baseline="0" dirty="0" smtClean="0">
                <a:latin typeface="Arial" pitchFamily="34" charset="0"/>
                <a:cs typeface="Arial" pitchFamily="34" charset="0"/>
              </a:rPr>
              <a:t>Demonstrate while describing: </a:t>
            </a:r>
            <a:r>
              <a:rPr lang="en-US" sz="1200" baseline="0" dirty="0" smtClean="0">
                <a:latin typeface="Arial" pitchFamily="34" charset="0"/>
                <a:cs typeface="Arial" pitchFamily="34" charset="0"/>
              </a:rPr>
              <a:t>For upholstery back suppo</a:t>
            </a:r>
            <a:r>
              <a:rPr lang="en-US" sz="1200" u="none" baseline="0" dirty="0" smtClean="0">
                <a:latin typeface="Arial" pitchFamily="34" charset="0"/>
                <a:cs typeface="Arial" pitchFamily="34" charset="0"/>
              </a:rPr>
              <a:t>rts</a:t>
            </a:r>
            <a:r>
              <a:rPr lang="en-US" sz="1200" baseline="0" dirty="0" smtClean="0">
                <a:latin typeface="Arial" pitchFamily="34" charset="0"/>
                <a:cs typeface="Arial" pitchFamily="34" charset="0"/>
              </a:rPr>
              <a:t>, inspect </a:t>
            </a:r>
            <a:r>
              <a:rPr lang="en-US" sz="1200" strike="sngStrike" dirty="0" smtClean="0">
                <a:latin typeface="Arial" pitchFamily="34" charset="0"/>
                <a:cs typeface="Arial" pitchFamily="34" charset="0"/>
              </a:rPr>
              <a:t>it</a:t>
            </a:r>
            <a:r>
              <a:rPr lang="en-US" sz="1200" dirty="0" smtClean="0">
                <a:latin typeface="Arial" pitchFamily="34" charset="0"/>
                <a:cs typeface="Arial" pitchFamily="34" charset="0"/>
              </a:rPr>
              <a:t> for wear, tears, stretched upholstery, or metal parts that may be sticking out. </a:t>
            </a:r>
          </a:p>
          <a:p>
            <a:r>
              <a:rPr lang="en-US" sz="1200" dirty="0" smtClean="0">
                <a:latin typeface="Arial" pitchFamily="34" charset="0"/>
                <a:cs typeface="Arial" pitchFamily="34" charset="0"/>
              </a:rPr>
              <a:t>Inspect all upholstery rivets or screws and check that</a:t>
            </a:r>
            <a:r>
              <a:rPr lang="en-US" sz="1200" baseline="0" dirty="0" smtClean="0">
                <a:latin typeface="Arial" pitchFamily="34" charset="0"/>
                <a:cs typeface="Arial" pitchFamily="34" charset="0"/>
              </a:rPr>
              <a:t> the upholstery is not tearing in those spots.</a:t>
            </a:r>
          </a:p>
          <a:p>
            <a:r>
              <a:rPr lang="en-US" sz="1200" dirty="0" smtClean="0">
                <a:latin typeface="Arial" pitchFamily="34" charset="0"/>
                <a:cs typeface="Arial" pitchFamily="34" charset="0"/>
              </a:rPr>
              <a:t>Loose upholstery may provide</a:t>
            </a:r>
            <a:r>
              <a:rPr lang="en-US" sz="1200" baseline="0" dirty="0" smtClean="0">
                <a:latin typeface="Arial" pitchFamily="34" charset="0"/>
                <a:cs typeface="Arial" pitchFamily="34" charset="0"/>
              </a:rPr>
              <a:t> less postural support and can lead to </a:t>
            </a:r>
            <a:r>
              <a:rPr lang="en-US" sz="1200" u="none" baseline="0" dirty="0" smtClean="0">
                <a:latin typeface="Arial" pitchFamily="34" charset="0"/>
                <a:cs typeface="Arial" pitchFamily="34" charset="0"/>
              </a:rPr>
              <a:t>skeletal </a:t>
            </a:r>
            <a:r>
              <a:rPr lang="en-US" sz="1200" baseline="0" dirty="0" smtClean="0">
                <a:latin typeface="Arial" pitchFamily="34" charset="0"/>
                <a:cs typeface="Arial" pitchFamily="34" charset="0"/>
              </a:rPr>
              <a:t>deformities. </a:t>
            </a:r>
          </a:p>
          <a:p>
            <a:r>
              <a:rPr lang="en-US" sz="1200" dirty="0" smtClean="0">
                <a:latin typeface="Arial" pitchFamily="34" charset="0"/>
                <a:cs typeface="Arial" pitchFamily="34" charset="0"/>
              </a:rPr>
              <a:t>Contact a</a:t>
            </a:r>
            <a:r>
              <a:rPr lang="en-US" sz="1200" baseline="0" dirty="0" smtClean="0">
                <a:latin typeface="Arial" pitchFamily="34" charset="0"/>
                <a:cs typeface="Arial" pitchFamily="34" charset="0"/>
              </a:rPr>
              <a:t> wheelchair maintenance expert t</a:t>
            </a:r>
            <a:r>
              <a:rPr lang="en-US" sz="1200" kern="1200" dirty="0" smtClean="0">
                <a:solidFill>
                  <a:schemeClr val="tx1"/>
                </a:solidFill>
                <a:effectLst/>
                <a:latin typeface="+mn-lt"/>
                <a:ea typeface="+mn-ea"/>
                <a:cs typeface="+mn-cs"/>
              </a:rPr>
              <a:t>o replace</a:t>
            </a:r>
            <a:r>
              <a:rPr lang="en-US" sz="1200" kern="1200" baseline="0" dirty="0" smtClean="0">
                <a:solidFill>
                  <a:schemeClr val="tx1"/>
                </a:solidFill>
                <a:effectLst/>
                <a:latin typeface="+mn-lt"/>
                <a:ea typeface="+mn-ea"/>
                <a:cs typeface="+mn-cs"/>
              </a:rPr>
              <a:t> the upholstery when these problems are identified</a:t>
            </a:r>
            <a:r>
              <a:rPr lang="en-US" sz="1200" kern="1200" dirty="0" smtClean="0">
                <a:solidFill>
                  <a:schemeClr val="tx1"/>
                </a:solidFill>
                <a:effectLst/>
                <a:latin typeface="+mn-lt"/>
                <a:ea typeface="+mn-ea"/>
                <a:cs typeface="+mn-cs"/>
              </a:rPr>
              <a:t>. </a:t>
            </a:r>
            <a:endParaRPr lang="en-US" sz="1200" dirty="0" smtClean="0">
              <a:latin typeface="Arial" pitchFamily="34" charset="0"/>
              <a:cs typeface="Arial" pitchFamily="34" charset="0"/>
            </a:endParaRPr>
          </a:p>
          <a:p>
            <a:endParaRPr lang="en-US" dirty="0" smtClean="0"/>
          </a:p>
          <a:p>
            <a:r>
              <a:rPr lang="en-US" sz="1200" b="1" baseline="0" dirty="0" smtClean="0">
                <a:latin typeface="Arial" pitchFamily="34" charset="0"/>
                <a:cs typeface="Arial" pitchFamily="34" charset="0"/>
              </a:rPr>
              <a:t>Demonstrate while describing: </a:t>
            </a:r>
            <a:r>
              <a:rPr lang="en-US" dirty="0" smtClean="0">
                <a:latin typeface="Arial" pitchFamily="34" charset="0"/>
                <a:cs typeface="Arial" pitchFamily="34" charset="0"/>
              </a:rPr>
              <a:t>For rigid back supports inspect</a:t>
            </a:r>
            <a:r>
              <a:rPr lang="en-US" baseline="0" dirty="0" smtClean="0">
                <a:latin typeface="Arial" pitchFamily="34" charset="0"/>
                <a:cs typeface="Arial" pitchFamily="34" charset="0"/>
              </a:rPr>
              <a:t> </a:t>
            </a:r>
            <a:r>
              <a:rPr lang="en-US" dirty="0" smtClean="0">
                <a:latin typeface="Arial" pitchFamily="34" charset="0"/>
                <a:cs typeface="Arial" pitchFamily="34" charset="0"/>
              </a:rPr>
              <a:t>the surface is intact. </a:t>
            </a:r>
          </a:p>
          <a:p>
            <a:r>
              <a:rPr lang="en-US" dirty="0" smtClean="0">
                <a:latin typeface="Arial" pitchFamily="34" charset="0"/>
                <a:cs typeface="Arial" pitchFamily="34" charset="0"/>
              </a:rPr>
              <a:t>Inspect that the back support hardwar</a:t>
            </a:r>
            <a:r>
              <a:rPr lang="en-US" baseline="0" dirty="0" smtClean="0">
                <a:latin typeface="Arial" pitchFamily="34" charset="0"/>
                <a:cs typeface="Arial" pitchFamily="34" charset="0"/>
              </a:rPr>
              <a:t>e is properly attached to the back support posts and do</a:t>
            </a:r>
            <a:r>
              <a:rPr lang="en-US" u="none" baseline="0" dirty="0" smtClean="0">
                <a:latin typeface="Arial" pitchFamily="34" charset="0"/>
                <a:cs typeface="Arial" pitchFamily="34" charset="0"/>
              </a:rPr>
              <a:t>es</a:t>
            </a:r>
            <a:r>
              <a:rPr lang="en-US" baseline="0" dirty="0" smtClean="0">
                <a:latin typeface="Arial" pitchFamily="34" charset="0"/>
                <a:cs typeface="Arial" pitchFamily="34" charset="0"/>
              </a:rPr>
              <a:t> not rattle.</a:t>
            </a:r>
            <a:r>
              <a:rPr lang="en-US" dirty="0" smtClean="0">
                <a:latin typeface="Arial" pitchFamily="34" charset="0"/>
                <a:cs typeface="Arial" pitchFamily="34" charset="0"/>
              </a:rPr>
              <a:t> </a:t>
            </a:r>
          </a:p>
          <a:p>
            <a:r>
              <a:rPr lang="en-US" dirty="0" smtClean="0">
                <a:latin typeface="Arial" pitchFamily="34" charset="0"/>
                <a:cs typeface="Arial" pitchFamily="34" charset="0"/>
              </a:rPr>
              <a:t>Tighten loose bolts with a screw driver, Allen wrench, or wrench. </a:t>
            </a:r>
          </a:p>
          <a:p>
            <a:r>
              <a:rPr lang="en-US" dirty="0" smtClean="0">
                <a:latin typeface="Arial" pitchFamily="34" charset="0"/>
                <a:cs typeface="Arial" pitchFamily="34" charset="0"/>
              </a:rPr>
              <a:t>If the fabric is worn out and/or the foam is rigid, contact the wheelchair maintenance expert to get a replacement. </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Advise participants: </a:t>
            </a:r>
            <a:r>
              <a:rPr lang="en-US" sz="1200" b="0" dirty="0" smtClean="0">
                <a:latin typeface="Arial" pitchFamily="34" charset="0"/>
                <a:cs typeface="Arial" pitchFamily="34" charset="0"/>
              </a:rPr>
              <a:t>When</a:t>
            </a:r>
            <a:r>
              <a:rPr lang="en-US" sz="1200" b="0" baseline="0" dirty="0" smtClean="0">
                <a:latin typeface="Arial" pitchFamily="34" charset="0"/>
                <a:cs typeface="Arial" pitchFamily="34" charset="0"/>
              </a:rPr>
              <a:t> the upholstery is replaced, it is best to replace the bolts or screws that hold it in place. </a:t>
            </a:r>
          </a:p>
          <a:p>
            <a:r>
              <a:rPr lang="en-US" sz="1200" b="0" baseline="0" dirty="0" smtClean="0">
                <a:latin typeface="Arial" pitchFamily="34" charset="0"/>
                <a:cs typeface="Arial" pitchFamily="34" charset="0"/>
              </a:rPr>
              <a:t>This will ensure that they are properly maintained as well. Encourage your wheelchair maintenance expert to do so.</a:t>
            </a:r>
            <a:endParaRPr lang="en-US" sz="1200" b="1" dirty="0" smtClean="0">
              <a:latin typeface="Arial" pitchFamily="34" charset="0"/>
              <a:cs typeface="Arial" pitchFamily="34" charset="0"/>
            </a:endParaRP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This task should be performed </a:t>
            </a:r>
            <a:r>
              <a:rPr lang="en-US" sz="1200" b="1" dirty="0" smtClean="0">
                <a:latin typeface="Arial" pitchFamily="34" charset="0"/>
                <a:cs typeface="Arial" pitchFamily="34" charset="0"/>
              </a:rPr>
              <a:t>monthly</a:t>
            </a:r>
            <a:r>
              <a:rPr lang="en-US" sz="1200" dirty="0" smtClean="0">
                <a:latin typeface="Arial" pitchFamily="34" charset="0"/>
                <a:cs typeface="Arial" pitchFamily="34" charset="0"/>
              </a:rPr>
              <a:t>.</a:t>
            </a:r>
          </a:p>
          <a:p>
            <a:endParaRPr lang="en-US" sz="8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7BBE56-6B44-3C42-BCBA-61D257C3FC17}" type="slidenum">
              <a:rPr lang="en-US" smtClean="0"/>
              <a:pPr/>
              <a:t>38</a:t>
            </a:fld>
            <a:endParaRPr lang="en-US"/>
          </a:p>
        </p:txBody>
      </p:sp>
    </p:spTree>
    <p:extLst>
      <p:ext uri="{BB962C8B-B14F-4D97-AF65-F5344CB8AC3E}">
        <p14:creationId xmlns:p14="http://schemas.microsoft.com/office/powerpoint/2010/main" val="3311108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Most rigid-frame wheelchairs have a foldable back support for transport and storage.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If you have a folding back support, check that the mechanism lock is in place.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Loose back supports can be dangerous during transfers because they could move or come out.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Always make</a:t>
            </a:r>
            <a:r>
              <a:rPr lang="en-US" sz="1200" baseline="0" dirty="0" smtClean="0">
                <a:latin typeface="Arial" pitchFamily="34" charset="0"/>
                <a:cs typeface="Arial" pitchFamily="34" charset="0"/>
              </a:rPr>
              <a:t> sure that the back support is locked before using it after unfolding.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cs typeface="Arial" pitchFamily="34" charset="0"/>
              </a:rPr>
              <a:t>If problems are identified contact your wheelchair maintenance expert to get it fixed or replaced.</a:t>
            </a: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Demonstrate while describing: </a:t>
            </a:r>
            <a:r>
              <a:rPr lang="en-US" sz="1200" baseline="0" dirty="0" smtClean="0">
                <a:latin typeface="Arial" pitchFamily="34" charset="0"/>
                <a:cs typeface="Arial" pitchFamily="34" charset="0"/>
              </a:rPr>
              <a:t>If you unfold the backrest frequently be sure that it folds and latches easily.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If you do not unfold it frequently, inspect that the mechanism is working properly </a:t>
            </a:r>
            <a:r>
              <a:rPr lang="en-US" sz="1200" b="1" baseline="0" dirty="0" smtClean="0">
                <a:latin typeface="Arial" pitchFamily="34" charset="0"/>
                <a:cs typeface="Arial" pitchFamily="34" charset="0"/>
              </a:rPr>
              <a:t>monthly.</a:t>
            </a:r>
            <a:endParaRPr lang="en-US" sz="1200" b="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39</a:t>
            </a:fld>
            <a:endParaRPr lang="en-US"/>
          </a:p>
        </p:txBody>
      </p:sp>
    </p:spTree>
    <p:extLst>
      <p:ext uri="{BB962C8B-B14F-4D97-AF65-F5344CB8AC3E}">
        <p14:creationId xmlns:p14="http://schemas.microsoft.com/office/powerpoint/2010/main" val="26140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Gather</a:t>
            </a:r>
            <a:r>
              <a:rPr lang="en-US" sz="1200" b="0" dirty="0" smtClean="0">
                <a:latin typeface="Arial" pitchFamily="34" charset="0"/>
                <a:cs typeface="Arial" pitchFamily="34" charset="0"/>
              </a:rPr>
              <a:t>: Wheelchair with stretched seat upholstery</a:t>
            </a:r>
            <a:r>
              <a:rPr lang="en-US" sz="1200" b="0" baseline="0" dirty="0" smtClean="0">
                <a:latin typeface="Arial" pitchFamily="34" charset="0"/>
                <a:cs typeface="Arial" pitchFamily="34" charset="0"/>
              </a:rPr>
              <a:t> or wheelchair with solid seat pan.</a:t>
            </a:r>
            <a:endParaRPr lang="en-US" sz="1200" b="1" dirty="0" smtClean="0">
              <a:latin typeface="Arial" pitchFamily="34" charset="0"/>
              <a:cs typeface="Arial" pitchFamily="34" charset="0"/>
            </a:endParaRP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Explain: </a:t>
            </a:r>
            <a:r>
              <a:rPr lang="en-US" sz="1200" dirty="0" smtClean="0">
                <a:latin typeface="Arial" pitchFamily="34" charset="0"/>
                <a:cs typeface="Arial" pitchFamily="34" charset="0"/>
              </a:rPr>
              <a:t>Seat bases may either be rigid or an</a:t>
            </a:r>
            <a:r>
              <a:rPr lang="en-US" sz="1200" baseline="0" dirty="0" smtClean="0">
                <a:latin typeface="Arial" pitchFamily="34" charset="0"/>
                <a:cs typeface="Arial" pitchFamily="34" charset="0"/>
              </a:rPr>
              <a:t> upholstery sling.</a:t>
            </a:r>
          </a:p>
          <a:p>
            <a:r>
              <a:rPr lang="en-US" sz="1200" baseline="0" dirty="0" smtClean="0">
                <a:latin typeface="Arial" pitchFamily="34" charset="0"/>
                <a:cs typeface="Arial" pitchFamily="34" charset="0"/>
              </a:rPr>
              <a:t>In either case, the seat should be stiff and provide a stable support base for the cushion and the user. </a:t>
            </a:r>
          </a:p>
          <a:p>
            <a:endParaRPr lang="en-US" sz="1200" baseline="0" dirty="0" smtClean="0">
              <a:latin typeface="Arial" pitchFamily="34" charset="0"/>
              <a:cs typeface="Arial" pitchFamily="34" charset="0"/>
            </a:endParaRPr>
          </a:p>
          <a:p>
            <a:r>
              <a:rPr lang="en-US" sz="1200" b="1" baseline="0" dirty="0" smtClean="0">
                <a:latin typeface="Arial" pitchFamily="34" charset="0"/>
                <a:cs typeface="Arial" pitchFamily="34" charset="0"/>
              </a:rPr>
              <a:t>Describe while describing: </a:t>
            </a:r>
            <a:r>
              <a:rPr lang="en-US" sz="1200" b="0" baseline="0" dirty="0" smtClean="0">
                <a:latin typeface="Arial" pitchFamily="34" charset="0"/>
                <a:cs typeface="Arial" pitchFamily="34" charset="0"/>
              </a:rPr>
              <a:t>I</a:t>
            </a:r>
            <a:r>
              <a:rPr lang="en-US" sz="1200" dirty="0" smtClean="0">
                <a:latin typeface="Arial" pitchFamily="34" charset="0"/>
                <a:cs typeface="Arial" pitchFamily="34" charset="0"/>
              </a:rPr>
              <a:t>nspect the seat upholstery/pan for wear, tears, dirt, or metal parts that may be sticking out. </a:t>
            </a:r>
          </a:p>
          <a:p>
            <a:r>
              <a:rPr lang="en-US" sz="1200" kern="1200" dirty="0" smtClean="0">
                <a:solidFill>
                  <a:schemeClr val="tx1"/>
                </a:solidFill>
                <a:effectLst/>
                <a:latin typeface="+mn-lt"/>
                <a:ea typeface="+mn-ea"/>
                <a:cs typeface="+mn-cs"/>
              </a:rPr>
              <a:t>Seat upholstery that is stretched, </a:t>
            </a:r>
            <a:r>
              <a:rPr lang="en-US" sz="1200" u="none" kern="1200" dirty="0" smtClean="0">
                <a:solidFill>
                  <a:schemeClr val="tx1"/>
                </a:solidFill>
                <a:effectLst/>
                <a:latin typeface="+mn-lt"/>
                <a:ea typeface="+mn-ea"/>
                <a:cs typeface="+mn-cs"/>
              </a:rPr>
              <a:t>torn, or </a:t>
            </a:r>
            <a:r>
              <a:rPr lang="en-US" sz="1200" kern="1200" dirty="0" smtClean="0">
                <a:solidFill>
                  <a:schemeClr val="tx1"/>
                </a:solidFill>
                <a:effectLst/>
                <a:latin typeface="+mn-lt"/>
                <a:ea typeface="+mn-ea"/>
                <a:cs typeface="+mn-cs"/>
              </a:rPr>
              <a:t>more slung in the front should be replaced. </a:t>
            </a:r>
          </a:p>
          <a:p>
            <a:r>
              <a:rPr lang="en-US" sz="1200" dirty="0" smtClean="0">
                <a:latin typeface="Arial" pitchFamily="34" charset="0"/>
                <a:cs typeface="Arial" pitchFamily="34" charset="0"/>
              </a:rPr>
              <a:t>Check all upholstery rivets or screws. </a:t>
            </a:r>
          </a:p>
          <a:p>
            <a:r>
              <a:rPr lang="en-US" sz="1200" kern="1200" dirty="0" smtClean="0">
                <a:solidFill>
                  <a:schemeClr val="tx1"/>
                </a:solidFill>
                <a:effectLst/>
                <a:latin typeface="+mn-lt"/>
                <a:ea typeface="+mn-ea"/>
                <a:cs typeface="+mn-cs"/>
              </a:rPr>
              <a:t>After inspecting</a:t>
            </a:r>
            <a:r>
              <a:rPr lang="en-US" sz="1200" kern="1200" baseline="0" dirty="0" smtClean="0">
                <a:solidFill>
                  <a:schemeClr val="tx1"/>
                </a:solidFill>
                <a:effectLst/>
                <a:latin typeface="+mn-lt"/>
                <a:ea typeface="+mn-ea"/>
                <a:cs typeface="+mn-cs"/>
              </a:rPr>
              <a:t> remember to put the privacy flap </a:t>
            </a:r>
            <a:r>
              <a:rPr lang="en-US" sz="1200" u="none" kern="1200" baseline="0" dirty="0" smtClean="0">
                <a:solidFill>
                  <a:schemeClr val="tx1"/>
                </a:solidFill>
                <a:effectLst/>
                <a:latin typeface="+mn-lt"/>
                <a:ea typeface="+mn-ea"/>
                <a:cs typeface="+mn-cs"/>
              </a:rPr>
              <a:t>back </a:t>
            </a:r>
            <a:r>
              <a:rPr lang="en-US" sz="1200" kern="1200" baseline="0" dirty="0" smtClean="0">
                <a:solidFill>
                  <a:schemeClr val="tx1"/>
                </a:solidFill>
                <a:effectLst/>
                <a:latin typeface="+mn-lt"/>
                <a:ea typeface="+mn-ea"/>
                <a:cs typeface="+mn-cs"/>
              </a:rPr>
              <a:t>into place. </a:t>
            </a:r>
            <a:endParaRPr lang="en-US" sz="1200" dirty="0" smtClean="0">
              <a:latin typeface="Arial" pitchFamily="34" charset="0"/>
              <a:cs typeface="Arial" pitchFamily="34" charset="0"/>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If problems are identified, contact a wheelchair maintenance expert to get your upholstery replaced.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Advise: </a:t>
            </a:r>
            <a:r>
              <a:rPr lang="en-US" sz="1200" b="0" u="none" dirty="0" smtClean="0">
                <a:latin typeface="Arial" pitchFamily="34" charset="0"/>
                <a:cs typeface="Arial" pitchFamily="34" charset="0"/>
              </a:rPr>
              <a:t>Similar</a:t>
            </a:r>
            <a:r>
              <a:rPr lang="en-US" sz="1200" b="0" u="none" baseline="0" dirty="0" smtClean="0">
                <a:latin typeface="Arial" pitchFamily="34" charset="0"/>
                <a:cs typeface="Arial" pitchFamily="34" charset="0"/>
              </a:rPr>
              <a:t> to the backrest upholstery, when the seat</a:t>
            </a:r>
            <a:r>
              <a:rPr lang="en-US" sz="1200" b="0" baseline="0" dirty="0" smtClean="0">
                <a:latin typeface="Arial" pitchFamily="34" charset="0"/>
                <a:cs typeface="Arial" pitchFamily="34" charset="0"/>
              </a:rPr>
              <a:t> upholstery is replaced, it is best to replace the bolts or screws that hold it in place. This will ensure that they are properly maintained as well. Encourage your wheelchair maintenance expert to do so.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For the rigid seat, check that it</a:t>
            </a:r>
            <a:r>
              <a:rPr lang="en-US" sz="1200" baseline="0" dirty="0" smtClean="0">
                <a:latin typeface="Arial" pitchFamily="34" charset="0"/>
                <a:cs typeface="Arial" pitchFamily="34" charset="0"/>
              </a:rPr>
              <a:t> is intact, no cracks or fractures.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Tighten any loose bolts.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If problems are identified, contact a wheelchair maintenance expert.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This task should be performed </a:t>
            </a:r>
            <a:r>
              <a:rPr lang="en-US" sz="1200" b="1" dirty="0" smtClean="0">
                <a:latin typeface="Arial" pitchFamily="34" charset="0"/>
                <a:cs typeface="Arial" pitchFamily="34" charset="0"/>
              </a:rPr>
              <a:t>monthly</a:t>
            </a:r>
            <a:r>
              <a:rPr lang="en-US" sz="1200" dirty="0" smtClean="0">
                <a:latin typeface="Arial" pitchFamily="34" charset="0"/>
                <a:cs typeface="Arial"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40</a:t>
            </a:fld>
            <a:endParaRPr lang="en-US"/>
          </a:p>
        </p:txBody>
      </p:sp>
    </p:spTree>
    <p:extLst>
      <p:ext uri="{BB962C8B-B14F-4D97-AF65-F5344CB8AC3E}">
        <p14:creationId xmlns:p14="http://schemas.microsoft.com/office/powerpoint/2010/main" val="331110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Read </a:t>
            </a:r>
            <a:r>
              <a:rPr lang="en-US" b="0" dirty="0" smtClean="0"/>
              <a:t>the learning objectives</a:t>
            </a:r>
          </a:p>
          <a:p>
            <a:pPr marL="0" indent="0">
              <a:buFontTx/>
              <a:buNone/>
            </a:pPr>
            <a:r>
              <a:rPr lang="en-US" b="1" dirty="0" smtClean="0"/>
              <a:t>Click</a:t>
            </a:r>
            <a:r>
              <a:rPr lang="en-US" b="1" baseline="0" dirty="0" smtClean="0"/>
              <a:t> to highlight the first two objectives</a:t>
            </a:r>
            <a:endParaRPr lang="en-US" b="1" dirty="0" smtClean="0"/>
          </a:p>
          <a:p>
            <a:pPr marL="0" indent="0">
              <a:buFontTx/>
              <a:buNone/>
            </a:pPr>
            <a:r>
              <a:rPr lang="en-US" b="1" baseline="0" dirty="0" smtClean="0"/>
              <a:t>Explain: </a:t>
            </a:r>
            <a:r>
              <a:rPr lang="en-US" b="0" baseline="0" dirty="0" smtClean="0"/>
              <a:t>o</a:t>
            </a:r>
            <a:r>
              <a:rPr lang="en-US" baseline="0" dirty="0" smtClean="0"/>
              <a:t>ur goal is to accomplish the first two objectives today and the last two objectives in the second session.</a:t>
            </a:r>
          </a:p>
          <a:p>
            <a:pPr marL="171450" indent="-171450">
              <a:buFontTx/>
              <a:buChar char="-"/>
            </a:pP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5</a:t>
            </a:fld>
            <a:endParaRPr lang="en-US"/>
          </a:p>
        </p:txBody>
      </p:sp>
    </p:spTree>
    <p:extLst>
      <p:ext uri="{BB962C8B-B14F-4D97-AF65-F5344CB8AC3E}">
        <p14:creationId xmlns:p14="http://schemas.microsoft.com/office/powerpoint/2010/main" val="1596079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Gather:</a:t>
            </a:r>
            <a:r>
              <a:rPr lang="en-US" sz="1200" b="0" dirty="0" smtClean="0">
                <a:latin typeface="Arial" pitchFamily="34" charset="0"/>
                <a:cs typeface="Arial" pitchFamily="34" charset="0"/>
              </a:rPr>
              <a:t> Wheelchair with clothing guards. If</a:t>
            </a:r>
            <a:r>
              <a:rPr lang="en-US" sz="1200" b="0" baseline="0" dirty="0" smtClean="0">
                <a:latin typeface="Arial" pitchFamily="34" charset="0"/>
                <a:cs typeface="Arial" pitchFamily="34" charset="0"/>
              </a:rPr>
              <a:t> possible, use one with cracked and/or loose guards.</a:t>
            </a: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 </a:t>
            </a:r>
            <a:r>
              <a:rPr lang="en-US" sz="1200" dirty="0" smtClean="0">
                <a:latin typeface="Arial" pitchFamily="34" charset="0"/>
                <a:cs typeface="Arial" pitchFamily="34" charset="0"/>
              </a:rPr>
              <a:t>Clothing guards</a:t>
            </a:r>
            <a:r>
              <a:rPr lang="en-US" sz="1200" baseline="0" dirty="0" smtClean="0">
                <a:latin typeface="Arial" pitchFamily="34" charset="0"/>
                <a:cs typeface="Arial" pitchFamily="34" charset="0"/>
              </a:rPr>
              <a:t> provide a safety barrier between the wheelchair user and the wheel.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They help to protect the clothing from getting caught in the wheels.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Demonstrate while describing: </a:t>
            </a:r>
            <a:r>
              <a:rPr lang="en-US" sz="1200" baseline="0" dirty="0" smtClean="0">
                <a:latin typeface="Arial" pitchFamily="34" charset="0"/>
                <a:cs typeface="Arial" pitchFamily="34" charset="0"/>
              </a:rPr>
              <a:t>Inspect the clothing guards</a:t>
            </a:r>
            <a:r>
              <a:rPr lang="en-US" sz="1200" dirty="0" smtClean="0">
                <a:latin typeface="Arial" pitchFamily="34" charset="0"/>
                <a:cs typeface="Arial" pitchFamily="34" charset="0"/>
              </a:rPr>
              <a:t> for cracks and fractures</a:t>
            </a:r>
            <a:r>
              <a:rPr lang="en-US" sz="1200" baseline="0" dirty="0" smtClean="0">
                <a:latin typeface="Arial" pitchFamily="34" charset="0"/>
                <a:cs typeface="Arial" pitchFamily="34" charset="0"/>
              </a:rPr>
              <a:t> </a:t>
            </a:r>
            <a:r>
              <a:rPr lang="en-US" sz="1200" b="1" baseline="0" dirty="0" smtClean="0">
                <a:latin typeface="Arial" pitchFamily="34" charset="0"/>
                <a:cs typeface="Arial" pitchFamily="34" charset="0"/>
              </a:rPr>
              <a:t>monthly. </a:t>
            </a:r>
            <a:r>
              <a:rPr lang="en-US" sz="1200" b="0" baseline="0" dirty="0" smtClean="0">
                <a:latin typeface="Arial" pitchFamily="34" charset="0"/>
                <a:cs typeface="Arial" pitchFamily="34" charset="0"/>
              </a:rPr>
              <a:t>Inspect that the clothing guards are tight and tighten nuts and bolts as necessary. Use an Allen wrench or screw driver. Contact the wheelchair maintenance expert if problems are identified to get the part replaced. </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41</a:t>
            </a:fld>
            <a:endParaRPr lang="en-US"/>
          </a:p>
        </p:txBody>
      </p:sp>
    </p:spTree>
    <p:extLst>
      <p:ext uri="{BB962C8B-B14F-4D97-AF65-F5344CB8AC3E}">
        <p14:creationId xmlns:p14="http://schemas.microsoft.com/office/powerpoint/2010/main" val="2464910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Gather: </a:t>
            </a:r>
            <a:r>
              <a:rPr lang="en-US" b="0" dirty="0" smtClean="0"/>
              <a:t>Folding frame wheelchair and box frame wheelchair.</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Explain: </a:t>
            </a:r>
            <a:r>
              <a:rPr lang="en-US" dirty="0" smtClean="0"/>
              <a:t>All common wheelchair frames center around tubular construction.</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tubing can either be welded together or bolted together using lugs.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two basic frame types are folding and rigid, and the two common rigid frame styles are box frame and cantilever frame.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cs typeface="Arial" pitchFamily="34" charset="0"/>
              </a:rPr>
              <a:t>Point out the different frames in participants’ wheelchairs.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Demonstrate while</a:t>
            </a:r>
            <a:r>
              <a:rPr lang="en-US" b="1" baseline="0" dirty="0" smtClean="0"/>
              <a:t> describing: </a:t>
            </a:r>
            <a:r>
              <a:rPr lang="en-US" dirty="0" smtClean="0"/>
              <a:t>Inspect the frame, weld points, holes and bends </a:t>
            </a:r>
            <a:r>
              <a:rPr lang="en-US" baseline="0" dirty="0" smtClean="0"/>
              <a:t>to confirm that they are intact.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Look for cracks and fractures as they can result in catastrophic failure of the wheelchair.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could lead to injury and being stranded.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Ask: </a:t>
            </a:r>
            <a:r>
              <a:rPr lang="en-US" sz="1200" b="0" dirty="0" smtClean="0">
                <a:latin typeface="Arial" pitchFamily="34" charset="0"/>
                <a:cs typeface="Arial" pitchFamily="34" charset="0"/>
              </a:rPr>
              <a:t>What do you do it if</a:t>
            </a:r>
            <a:r>
              <a:rPr lang="en-US" sz="1200" b="0" baseline="0" dirty="0" smtClean="0">
                <a:latin typeface="Arial" pitchFamily="34" charset="0"/>
                <a:cs typeface="Arial" pitchFamily="34" charset="0"/>
              </a:rPr>
              <a:t> you find cracks or fractures in the frame?</a:t>
            </a:r>
            <a:endParaRPr lang="en-US" sz="1200" b="1" dirty="0" smtClean="0">
              <a:latin typeface="Arial" pitchFamily="34" charset="0"/>
              <a:cs typeface="Arial" pitchFamily="34" charset="0"/>
            </a:endParaRPr>
          </a:p>
          <a:p>
            <a:r>
              <a:rPr lang="en-US" b="1" baseline="0" dirty="0" smtClean="0"/>
              <a:t>Acknowledge participants’ answers</a:t>
            </a:r>
          </a:p>
          <a:p>
            <a:r>
              <a:rPr lang="en-US" b="1" baseline="0" dirty="0" smtClean="0"/>
              <a:t>Answer: </a:t>
            </a:r>
            <a:r>
              <a:rPr lang="en-US" baseline="0" dirty="0" smtClean="0"/>
              <a:t>If cracks and fractures are identified, contact the wheelchair maintenance expert immediately.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This inspection should be performed </a:t>
            </a:r>
            <a:r>
              <a:rPr lang="en-US" sz="1200" b="1" dirty="0" smtClean="0">
                <a:latin typeface="Arial" pitchFamily="34" charset="0"/>
                <a:cs typeface="Arial" pitchFamily="34" charset="0"/>
              </a:rPr>
              <a:t>monthly.  </a:t>
            </a:r>
          </a:p>
          <a:p>
            <a:endParaRPr lang="en-US" sz="12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A54873A-F206-4246-B6E4-FEEE63ABB36B}" type="slidenum">
              <a:rPr lang="en-US" smtClean="0"/>
              <a:t>42</a:t>
            </a:fld>
            <a:endParaRPr lang="en-US"/>
          </a:p>
        </p:txBody>
      </p:sp>
    </p:spTree>
    <p:extLst>
      <p:ext uri="{BB962C8B-B14F-4D97-AF65-F5344CB8AC3E}">
        <p14:creationId xmlns:p14="http://schemas.microsoft.com/office/powerpoint/2010/main" val="3967843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Gather:</a:t>
            </a:r>
            <a:r>
              <a:rPr lang="en-US" sz="1200" b="0" dirty="0" smtClean="0">
                <a:latin typeface="Arial" pitchFamily="34" charset="0"/>
                <a:cs typeface="Arial" pitchFamily="34" charset="0"/>
              </a:rPr>
              <a:t> Folding</a:t>
            </a:r>
            <a:r>
              <a:rPr lang="en-US" sz="1200" b="0" baseline="0" dirty="0" smtClean="0">
                <a:latin typeface="Arial" pitchFamily="34" charset="0"/>
                <a:cs typeface="Arial" pitchFamily="34" charset="0"/>
              </a:rPr>
              <a:t> frame wheelchair.</a:t>
            </a:r>
            <a:endParaRPr lang="en-US" sz="1200" b="1" dirty="0" smtClean="0">
              <a:latin typeface="Arial" pitchFamily="34" charset="0"/>
              <a:cs typeface="Arial" pitchFamily="34" charset="0"/>
            </a:endParaRP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Explain: </a:t>
            </a:r>
            <a:r>
              <a:rPr lang="en-US" sz="1200" dirty="0" smtClean="0">
                <a:latin typeface="Arial" pitchFamily="34" charset="0"/>
                <a:cs typeface="Arial" pitchFamily="34" charset="0"/>
              </a:rPr>
              <a:t>Cross-brace frames allow for the wheelchair to collapse </a:t>
            </a:r>
            <a:r>
              <a:rPr lang="en-US" sz="1200" u="none" dirty="0" smtClean="0">
                <a:latin typeface="Arial" pitchFamily="34" charset="0"/>
                <a:cs typeface="Arial" pitchFamily="34" charset="0"/>
              </a:rPr>
              <a:t>towards</a:t>
            </a:r>
            <a:r>
              <a:rPr lang="en-US" sz="1200" dirty="0" smtClean="0">
                <a:latin typeface="Arial" pitchFamily="34" charset="0"/>
                <a:cs typeface="Arial" pitchFamily="34" charset="0"/>
              </a:rPr>
              <a:t> the middle for storage.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Demonstrate</a:t>
            </a:r>
            <a:r>
              <a:rPr lang="en-US" sz="1200" b="1" baseline="0" dirty="0" smtClean="0">
                <a:latin typeface="Arial" pitchFamily="34" charset="0"/>
                <a:cs typeface="Arial" pitchFamily="34" charset="0"/>
              </a:rPr>
              <a:t> while describing: </a:t>
            </a:r>
            <a:r>
              <a:rPr lang="en-US" sz="1200" dirty="0" smtClean="0">
                <a:latin typeface="Arial" pitchFamily="34" charset="0"/>
                <a:cs typeface="Arial" pitchFamily="34" charset="0"/>
              </a:rPr>
              <a:t>Inspect that the cross brace mechanism is working properly every time you use it.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It should open</a:t>
            </a:r>
            <a:r>
              <a:rPr lang="en-US" sz="1200" baseline="0" dirty="0" smtClean="0">
                <a:latin typeface="Arial" pitchFamily="34" charset="0"/>
                <a:cs typeface="Arial" pitchFamily="34" charset="0"/>
              </a:rPr>
              <a:t> and fold easily.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Note if it is difficult to close or if the wheelchair is</a:t>
            </a:r>
            <a:r>
              <a:rPr lang="en-US" sz="1200" baseline="0" dirty="0" smtClean="0">
                <a:latin typeface="Arial" pitchFamily="34" charset="0"/>
                <a:cs typeface="Arial" pitchFamily="34" charset="0"/>
              </a:rPr>
              <a:t> unsteady</a:t>
            </a:r>
            <a:r>
              <a:rPr lang="en-US" sz="1200" dirty="0" smtClean="0">
                <a:latin typeface="Arial" pitchFamily="34" charset="0"/>
                <a:cs typeface="Arial" pitchFamily="34" charset="0"/>
              </a:rPr>
              <a:t> during transfers.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Problem</a:t>
            </a:r>
            <a:r>
              <a:rPr lang="en-US" sz="1200" baseline="0" dirty="0" smtClean="0">
                <a:latin typeface="Arial" pitchFamily="34" charset="0"/>
                <a:cs typeface="Arial" pitchFamily="34" charset="0"/>
              </a:rPr>
              <a:t>s with the cross-brace mechanism may cause the w</a:t>
            </a:r>
            <a:r>
              <a:rPr lang="en-US" sz="1200" dirty="0" smtClean="0">
                <a:latin typeface="Arial" pitchFamily="34" charset="0"/>
                <a:cs typeface="Arial" pitchFamily="34" charset="0"/>
              </a:rPr>
              <a:t>heelchair to collapse and injury to the user.</a:t>
            </a:r>
            <a:endParaRPr lang="en-US" sz="1200" b="1" dirty="0" smtClean="0">
              <a:latin typeface="Arial" pitchFamily="34" charset="0"/>
              <a:cs typeface="Arial" pitchFamily="34" charset="0"/>
            </a:endParaRPr>
          </a:p>
          <a:p>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If problems are identified, contact a wheelchair maintenance expert.</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If you do not fold</a:t>
            </a:r>
            <a:r>
              <a:rPr lang="en-US" sz="1200" baseline="0" dirty="0" smtClean="0">
                <a:latin typeface="Arial" pitchFamily="34" charset="0"/>
                <a:cs typeface="Arial" pitchFamily="34" charset="0"/>
              </a:rPr>
              <a:t> the wheelchair frequently, t</a:t>
            </a:r>
            <a:r>
              <a:rPr lang="en-US" sz="1200" dirty="0" smtClean="0">
                <a:latin typeface="Arial" pitchFamily="34" charset="0"/>
                <a:cs typeface="Arial" pitchFamily="34" charset="0"/>
              </a:rPr>
              <a:t>his task should be performed </a:t>
            </a:r>
            <a:r>
              <a:rPr lang="en-US" sz="1200" b="1" dirty="0" smtClean="0">
                <a:latin typeface="Arial" pitchFamily="34" charset="0"/>
                <a:cs typeface="Arial" pitchFamily="34" charset="0"/>
              </a:rPr>
              <a:t>monthly.  </a:t>
            </a:r>
          </a:p>
          <a:p>
            <a:endParaRPr lang="en-US" sz="8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43</a:t>
            </a:fld>
            <a:endParaRPr lang="en-US"/>
          </a:p>
        </p:txBody>
      </p:sp>
    </p:spTree>
    <p:extLst>
      <p:ext uri="{BB962C8B-B14F-4D97-AF65-F5344CB8AC3E}">
        <p14:creationId xmlns:p14="http://schemas.microsoft.com/office/powerpoint/2010/main" val="1801713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 </a:t>
            </a:r>
            <a:r>
              <a:rPr lang="en-US" dirty="0" smtClean="0"/>
              <a:t>Some frames have built in or “add-on” suspension elements to decrease shock and vibration and make for a smoother ride. </a:t>
            </a:r>
          </a:p>
          <a:p>
            <a:r>
              <a:rPr lang="en-US" dirty="0" smtClean="0"/>
              <a:t>Inspect that the paint in the spring is intact and it has no cracks.</a:t>
            </a:r>
          </a:p>
          <a:p>
            <a:r>
              <a:rPr lang="en-US" dirty="0" smtClean="0"/>
              <a:t>Inspect that the damper is not leaking lubricant.</a:t>
            </a:r>
            <a:r>
              <a:rPr lang="en-US" baseline="0" dirty="0" smtClean="0"/>
              <a:t> </a:t>
            </a:r>
          </a:p>
          <a:p>
            <a:endParaRPr lang="en-US" baseline="0" dirty="0" smtClean="0"/>
          </a:p>
          <a:p>
            <a:r>
              <a:rPr lang="en-US" b="1" baseline="0" dirty="0" smtClean="0"/>
              <a:t>Point out if there are  any participants that have a wheelchair with suspension.</a:t>
            </a:r>
          </a:p>
          <a:p>
            <a:endParaRPr lang="en-US" b="1" baseline="0" dirty="0" smtClean="0"/>
          </a:p>
          <a:p>
            <a:r>
              <a:rPr lang="en-US" baseline="0" dirty="0" smtClean="0"/>
              <a:t>Contact the wheelchair maintenance expert if you find any problems. </a:t>
            </a:r>
            <a:endParaRPr lang="en-US" dirty="0" smtClean="0"/>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Get your suspension professionally</a:t>
            </a:r>
            <a:r>
              <a:rPr lang="en-US" sz="1200" kern="1200" baseline="0" dirty="0" smtClean="0">
                <a:solidFill>
                  <a:schemeClr val="tx1"/>
                </a:solidFill>
                <a:effectLst/>
                <a:latin typeface="+mn-lt"/>
                <a:ea typeface="+mn-ea"/>
                <a:cs typeface="+mn-cs"/>
              </a:rPr>
              <a:t> inspected if you loose or gain weight significantly. </a:t>
            </a:r>
            <a:endParaRPr lang="en-US" sz="1200" kern="1200" dirty="0" smtClean="0">
              <a:solidFill>
                <a:schemeClr val="tx1"/>
              </a:solidFill>
              <a:effectLst/>
              <a:latin typeface="+mn-lt"/>
              <a:ea typeface="+mn-ea"/>
              <a:cs typeface="+mn-cs"/>
            </a:endParaRPr>
          </a:p>
          <a:p>
            <a:endParaRPr lang="en-US" dirty="0" smtClean="0"/>
          </a:p>
          <a:p>
            <a:r>
              <a:rPr lang="en-US" dirty="0" smtClean="0"/>
              <a:t>Inspect the suspension</a:t>
            </a:r>
            <a:r>
              <a:rPr lang="en-US" baseline="0" dirty="0" smtClean="0"/>
              <a:t> elements monthly. </a:t>
            </a:r>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44</a:t>
            </a:fld>
            <a:endParaRPr lang="en-US"/>
          </a:p>
        </p:txBody>
      </p:sp>
    </p:spTree>
    <p:extLst>
      <p:ext uri="{BB962C8B-B14F-4D97-AF65-F5344CB8AC3E}">
        <p14:creationId xmlns:p14="http://schemas.microsoft.com/office/powerpoint/2010/main" val="4219315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t>
            </a:r>
            <a:r>
              <a:rPr lang="en-US" b="1" baseline="0" dirty="0" smtClean="0"/>
              <a:t> the slide</a:t>
            </a:r>
            <a:endParaRPr lang="en-US" b="1"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45</a:t>
            </a:fld>
            <a:endParaRPr lang="en-US"/>
          </a:p>
        </p:txBody>
      </p:sp>
    </p:spTree>
    <p:extLst>
      <p:ext uri="{BB962C8B-B14F-4D97-AF65-F5344CB8AC3E}">
        <p14:creationId xmlns:p14="http://schemas.microsoft.com/office/powerpoint/2010/main" val="526434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read the table. </a:t>
            </a:r>
          </a:p>
          <a:p>
            <a:r>
              <a:rPr lang="en-US" b="1" baseline="0" dirty="0" smtClean="0"/>
              <a:t>Emphasize </a:t>
            </a:r>
            <a:r>
              <a:rPr lang="en-US" b="0" baseline="0" dirty="0" smtClean="0"/>
              <a:t>r</a:t>
            </a:r>
            <a:r>
              <a:rPr lang="en-US" baseline="0" dirty="0" smtClean="0"/>
              <a:t>ed is monthly, green is 4 times per year, and purple once a year. </a:t>
            </a:r>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46</a:t>
            </a:fld>
            <a:endParaRPr lang="en-US"/>
          </a:p>
        </p:txBody>
      </p:sp>
    </p:spTree>
    <p:extLst>
      <p:ext uri="{BB962C8B-B14F-4D97-AF65-F5344CB8AC3E}">
        <p14:creationId xmlns:p14="http://schemas.microsoft.com/office/powerpoint/2010/main" val="2713309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47</a:t>
            </a:fld>
            <a:endParaRPr lang="en-US"/>
          </a:p>
        </p:txBody>
      </p:sp>
    </p:spTree>
    <p:extLst>
      <p:ext uri="{BB962C8B-B14F-4D97-AF65-F5344CB8AC3E}">
        <p14:creationId xmlns:p14="http://schemas.microsoft.com/office/powerpoint/2010/main" val="5213697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Gather:</a:t>
            </a:r>
            <a:r>
              <a:rPr lang="en-US" sz="1200" b="1" baseline="0" dirty="0" smtClean="0">
                <a:latin typeface="Arial" pitchFamily="34" charset="0"/>
                <a:cs typeface="Arial" pitchFamily="34" charset="0"/>
              </a:rPr>
              <a:t> </a:t>
            </a:r>
            <a:r>
              <a:rPr lang="en-US" sz="1200" b="0" baseline="0" dirty="0" smtClean="0">
                <a:latin typeface="Arial" pitchFamily="34" charset="0"/>
                <a:cs typeface="Arial" pitchFamily="34" charset="0"/>
              </a:rPr>
              <a:t>wheelchair, tweezers, rag and bucket with water</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Demonstrate while describing:</a:t>
            </a:r>
            <a:r>
              <a:rPr lang="en-US" sz="1200" b="1" baseline="0" dirty="0" smtClean="0">
                <a:latin typeface="Arial" pitchFamily="34" charset="0"/>
                <a:cs typeface="Arial" pitchFamily="34" charset="0"/>
              </a:rPr>
              <a:t> </a:t>
            </a:r>
            <a:r>
              <a:rPr lang="en-US" sz="1200" dirty="0" smtClean="0">
                <a:latin typeface="Arial" pitchFamily="34" charset="0"/>
                <a:cs typeface="Arial" pitchFamily="34" charset="0"/>
              </a:rPr>
              <a:t>Wipe down the wheelchair frame with a clean, damp rag and soap. </a:t>
            </a:r>
          </a:p>
          <a:p>
            <a:r>
              <a:rPr lang="en-US" sz="1200" b="1" dirty="0" smtClean="0">
                <a:latin typeface="Arial" pitchFamily="34" charset="0"/>
                <a:cs typeface="Arial" pitchFamily="34" charset="0"/>
              </a:rPr>
              <a:t>Emphasize:</a:t>
            </a:r>
            <a:r>
              <a:rPr lang="en-US" sz="1200" dirty="0" smtClean="0">
                <a:latin typeface="Arial" pitchFamily="34" charset="0"/>
                <a:cs typeface="Arial" pitchFamily="34" charset="0"/>
              </a:rPr>
              <a:t> the rag should be moist and not soaked. </a:t>
            </a:r>
          </a:p>
          <a:p>
            <a:r>
              <a:rPr lang="en-US" sz="1200" dirty="0" smtClean="0">
                <a:latin typeface="Arial" pitchFamily="34" charset="0"/>
                <a:cs typeface="Arial" pitchFamily="34" charset="0"/>
              </a:rPr>
              <a:t>Remove any fabric covers from the frame and the calf</a:t>
            </a:r>
            <a:r>
              <a:rPr lang="en-US" sz="1200" baseline="0" dirty="0" smtClean="0">
                <a:latin typeface="Arial" pitchFamily="34" charset="0"/>
                <a:cs typeface="Arial" pitchFamily="34" charset="0"/>
              </a:rPr>
              <a:t> straps if possible. </a:t>
            </a:r>
          </a:p>
          <a:p>
            <a:r>
              <a:rPr lang="en-US" sz="1200" baseline="0" dirty="0" smtClean="0">
                <a:latin typeface="Arial" pitchFamily="34" charset="0"/>
                <a:cs typeface="Arial" pitchFamily="34" charset="0"/>
              </a:rPr>
              <a:t>Cleaning the wheelchair may stop metal parts from rusting and may stop damage caused by dirt scraping against moving parts. </a:t>
            </a:r>
          </a:p>
          <a:p>
            <a:r>
              <a:rPr lang="en-US" sz="1200" b="1" dirty="0" smtClean="0">
                <a:latin typeface="Arial" pitchFamily="34" charset="0"/>
                <a:cs typeface="Arial" pitchFamily="34" charset="0"/>
              </a:rPr>
              <a:t>Note </a:t>
            </a:r>
            <a:r>
              <a:rPr lang="en-US" sz="1200" dirty="0" smtClean="0">
                <a:latin typeface="Arial" pitchFamily="34" charset="0"/>
                <a:cs typeface="Arial" pitchFamily="34" charset="0"/>
              </a:rPr>
              <a:t>that taking the wheel off makes cleaning</a:t>
            </a:r>
            <a:r>
              <a:rPr lang="en-US" sz="1200" baseline="0" dirty="0" smtClean="0">
                <a:latin typeface="Arial" pitchFamily="34" charset="0"/>
                <a:cs typeface="Arial" pitchFamily="34" charset="0"/>
              </a:rPr>
              <a:t> that side of the frame easier.</a:t>
            </a:r>
          </a:p>
          <a:p>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Take the cushion cover off if possible and wash in the washer.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Emphasize</a:t>
            </a:r>
            <a:r>
              <a:rPr lang="en-US" sz="1200" baseline="0" dirty="0" smtClean="0">
                <a:latin typeface="Arial" pitchFamily="34" charset="0"/>
                <a:cs typeface="Arial" pitchFamily="34" charset="0"/>
              </a:rPr>
              <a:t> do not machine dry the cover.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The fabric may shrink and not fit the cushion anymore. Instead, dry over a towel preferable overnight and indoors/in the shade, avoiding direct sunlight.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Be sure to put the cover back on the cushion in the correct orientation.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Refer to the cushion user guide for cushion washing instructions.</a:t>
            </a:r>
            <a:r>
              <a:rPr lang="en-US" sz="1200" baseline="0"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Dirt on the cushion can cause skin breakdown.</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Dirt can cause </a:t>
            </a:r>
            <a:r>
              <a:rPr lang="en-US" sz="1200" u="none" dirty="0" smtClean="0">
                <a:latin typeface="Arial" pitchFamily="34" charset="0"/>
                <a:cs typeface="Arial" pitchFamily="34" charset="0"/>
              </a:rPr>
              <a:t>odor </a:t>
            </a:r>
            <a:r>
              <a:rPr lang="en-US" sz="1200" dirty="0" smtClean="0">
                <a:latin typeface="Arial" pitchFamily="34" charset="0"/>
                <a:cs typeface="Arial" pitchFamily="34" charset="0"/>
              </a:rPr>
              <a:t>on both the wheelchair and cushion. </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Ask: </a:t>
            </a:r>
            <a:r>
              <a:rPr lang="en-US" sz="1200" b="0" dirty="0" smtClean="0">
                <a:latin typeface="Arial" pitchFamily="34" charset="0"/>
                <a:cs typeface="Arial" pitchFamily="34" charset="0"/>
              </a:rPr>
              <a:t>How often do</a:t>
            </a:r>
            <a:r>
              <a:rPr lang="en-US" sz="1200" b="0" baseline="0" dirty="0" smtClean="0">
                <a:latin typeface="Arial" pitchFamily="34" charset="0"/>
                <a:cs typeface="Arial" pitchFamily="34" charset="0"/>
              </a:rPr>
              <a:t> you clean your wheelchair and cushion?</a:t>
            </a:r>
          </a:p>
          <a:p>
            <a:r>
              <a:rPr lang="en-US" sz="1200" b="1" baseline="0" dirty="0" smtClean="0">
                <a:latin typeface="Arial" pitchFamily="34" charset="0"/>
                <a:cs typeface="Arial" pitchFamily="34" charset="0"/>
              </a:rPr>
              <a:t>Acknowledge answers</a:t>
            </a: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This task should be performed </a:t>
            </a:r>
            <a:r>
              <a:rPr lang="en-US" sz="1200" b="1" dirty="0" smtClean="0">
                <a:latin typeface="Arial" pitchFamily="34" charset="0"/>
                <a:cs typeface="Arial" pitchFamily="34" charset="0"/>
              </a:rPr>
              <a:t>monthly</a:t>
            </a:r>
            <a:r>
              <a:rPr lang="en-US" sz="1200" dirty="0" smtClean="0">
                <a:latin typeface="Arial" pitchFamily="34" charset="0"/>
                <a:cs typeface="Arial" pitchFamily="34" charset="0"/>
              </a:rPr>
              <a:t>, or </a:t>
            </a:r>
            <a:r>
              <a:rPr lang="en-US" sz="1200" b="1" dirty="0" smtClean="0">
                <a:latin typeface="Arial" pitchFamily="34" charset="0"/>
                <a:cs typeface="Arial" pitchFamily="34" charset="0"/>
              </a:rPr>
              <a:t>twice a month</a:t>
            </a:r>
            <a:r>
              <a:rPr lang="en-US" sz="1200" dirty="0" smtClean="0">
                <a:latin typeface="Arial" pitchFamily="34" charset="0"/>
                <a:cs typeface="Arial" pitchFamily="34" charset="0"/>
              </a:rPr>
              <a:t> if you are in inclement weather</a:t>
            </a: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48</a:t>
            </a:fld>
            <a:endParaRPr lang="en-US"/>
          </a:p>
        </p:txBody>
      </p:sp>
    </p:spTree>
    <p:extLst>
      <p:ext uri="{BB962C8B-B14F-4D97-AF65-F5344CB8AC3E}">
        <p14:creationId xmlns:p14="http://schemas.microsoft.com/office/powerpoint/2010/main" val="1379126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Gather:</a:t>
            </a:r>
            <a:r>
              <a:rPr lang="en-US" sz="1200" b="1" baseline="0" dirty="0" smtClean="0">
                <a:latin typeface="Arial" pitchFamily="34" charset="0"/>
                <a:cs typeface="Arial" pitchFamily="34" charset="0"/>
              </a:rPr>
              <a:t> </a:t>
            </a:r>
            <a:r>
              <a:rPr lang="en-US" sz="1200" b="0" baseline="0" dirty="0" smtClean="0">
                <a:latin typeface="Arial" pitchFamily="34" charset="0"/>
                <a:cs typeface="Arial" pitchFamily="34" charset="0"/>
              </a:rPr>
              <a:t>wheelchair, scissors and toothbrush and </a:t>
            </a:r>
            <a:r>
              <a:rPr lang="en-US" sz="1200" b="0" baseline="0" dirty="0" err="1" smtClean="0">
                <a:latin typeface="Arial" pitchFamily="34" charset="0"/>
                <a:cs typeface="Arial" pitchFamily="34" charset="0"/>
              </a:rPr>
              <a:t>plyers</a:t>
            </a:r>
            <a:endParaRPr lang="en-US" sz="1200" b="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Demonstrate as you describe:</a:t>
            </a:r>
            <a:r>
              <a:rPr lang="en-US" sz="1200" b="1" baseline="0" dirty="0" smtClean="0">
                <a:latin typeface="Arial" pitchFamily="34" charset="0"/>
                <a:cs typeface="Arial" pitchFamily="34" charset="0"/>
              </a:rPr>
              <a:t> </a:t>
            </a:r>
            <a:r>
              <a:rPr lang="en-US" sz="1200" dirty="0" smtClean="0">
                <a:latin typeface="Arial" pitchFamily="34" charset="0"/>
                <a:cs typeface="Arial" pitchFamily="34" charset="0"/>
              </a:rPr>
              <a:t>Remove dirt, lint, and hair from the caster axles bearings with scissors, tweezers, toothbrush, or </a:t>
            </a:r>
            <a:r>
              <a:rPr lang="en-US" sz="1200" dirty="0" err="1" smtClean="0">
                <a:latin typeface="Arial" pitchFamily="34" charset="0"/>
                <a:cs typeface="Arial" pitchFamily="34" charset="0"/>
              </a:rPr>
              <a:t>plyers</a:t>
            </a:r>
            <a:r>
              <a:rPr lang="en-US" sz="1200"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Dirt, lint, or hair buildup on the axles and casters can eventually cause premature wear.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Hair especially can twist around the bearings and cause breakage.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Ask: </a:t>
            </a:r>
            <a:r>
              <a:rPr lang="en-US" sz="1200" b="0" dirty="0" smtClean="0">
                <a:latin typeface="Arial" pitchFamily="34" charset="0"/>
                <a:cs typeface="Arial" pitchFamily="34" charset="0"/>
              </a:rPr>
              <a:t>how often do you clean your caster</a:t>
            </a:r>
            <a:r>
              <a:rPr lang="en-US" sz="1200" b="0" baseline="0" dirty="0" smtClean="0">
                <a:latin typeface="Arial" pitchFamily="34" charset="0"/>
                <a:cs typeface="Arial" pitchFamily="34" charset="0"/>
              </a:rPr>
              <a:t> axles?</a:t>
            </a:r>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Acknowledge</a:t>
            </a:r>
            <a:r>
              <a:rPr lang="en-US" sz="1200" b="1" baseline="0" dirty="0" smtClean="0">
                <a:latin typeface="Arial" pitchFamily="34" charset="0"/>
                <a:cs typeface="Arial" pitchFamily="34" charset="0"/>
              </a:rPr>
              <a:t> answers</a:t>
            </a:r>
            <a:endParaRPr lang="en-US" sz="1200" b="1" dirty="0" smtClean="0">
              <a:latin typeface="Arial" pitchFamily="34" charset="0"/>
              <a:cs typeface="Arial" pitchFamily="34" charset="0"/>
            </a:endParaRPr>
          </a:p>
          <a:p>
            <a:r>
              <a:rPr lang="en-US" sz="1200" dirty="0" smtClean="0">
                <a:latin typeface="Arial" pitchFamily="34" charset="0"/>
                <a:cs typeface="Arial" pitchFamily="34" charset="0"/>
              </a:rPr>
              <a:t>Dirt and lint should be removed </a:t>
            </a:r>
            <a:r>
              <a:rPr lang="en-US" sz="1200" b="1" dirty="0" smtClean="0">
                <a:latin typeface="Arial" pitchFamily="34" charset="0"/>
                <a:cs typeface="Arial" pitchFamily="34" charset="0"/>
              </a:rPr>
              <a:t>monthly</a:t>
            </a:r>
            <a:r>
              <a:rPr lang="en-US" sz="1200" dirty="0" smtClean="0">
                <a:latin typeface="Arial" pitchFamily="34" charset="0"/>
                <a:cs typeface="Arial" pitchFamily="34" charset="0"/>
              </a:rPr>
              <a:t>, or </a:t>
            </a:r>
            <a:r>
              <a:rPr lang="en-US" sz="1200" b="1" dirty="0" smtClean="0">
                <a:latin typeface="Arial" pitchFamily="34" charset="0"/>
                <a:cs typeface="Arial" pitchFamily="34" charset="0"/>
              </a:rPr>
              <a:t>twice a month</a:t>
            </a:r>
            <a:r>
              <a:rPr lang="en-US" sz="1200" dirty="0" smtClean="0">
                <a:latin typeface="Arial" pitchFamily="34" charset="0"/>
                <a:cs typeface="Arial" pitchFamily="34" charset="0"/>
              </a:rPr>
              <a:t> if you are in inclement weather or have pets.</a:t>
            </a:r>
          </a:p>
          <a:p>
            <a:endParaRPr lang="en-US" sz="1200" dirty="0" smtClean="0">
              <a:latin typeface="Arial" pitchFamily="34" charset="0"/>
              <a:cs typeface="Arial" pitchFamily="34" charset="0"/>
            </a:endParaRPr>
          </a:p>
          <a:p>
            <a:endParaRPr lang="en-US" sz="1200" b="1" dirty="0" smtClean="0">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49</a:t>
            </a:fld>
            <a:endParaRPr lang="en-US"/>
          </a:p>
        </p:txBody>
      </p:sp>
    </p:spTree>
    <p:extLst>
      <p:ext uri="{BB962C8B-B14F-4D97-AF65-F5344CB8AC3E}">
        <p14:creationId xmlns:p14="http://schemas.microsoft.com/office/powerpoint/2010/main" val="906350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Gather:</a:t>
            </a:r>
            <a:r>
              <a:rPr lang="en-US" sz="1200" b="1" baseline="0" dirty="0" smtClean="0">
                <a:latin typeface="Arial" pitchFamily="34" charset="0"/>
                <a:cs typeface="Arial" pitchFamily="34" charset="0"/>
              </a:rPr>
              <a:t> </a:t>
            </a:r>
            <a:r>
              <a:rPr lang="en-US" dirty="0" smtClean="0">
                <a:solidFill>
                  <a:srgbClr val="00B0F0"/>
                </a:solidFill>
              </a:rPr>
              <a:t>A wheelchair with quick release wheels,  rag  and wd40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Increased friction between moving parts can accelerate wear of the parts.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Describe</a:t>
            </a:r>
            <a:r>
              <a:rPr lang="en-US" sz="1200" b="1" baseline="0" dirty="0" smtClean="0">
                <a:latin typeface="Arial" pitchFamily="34" charset="0"/>
                <a:cs typeface="Arial" pitchFamily="34" charset="0"/>
              </a:rPr>
              <a:t> while demonstrating: </a:t>
            </a:r>
            <a:r>
              <a:rPr lang="en-US" sz="1200" dirty="0" smtClean="0">
                <a:latin typeface="Arial" pitchFamily="34" charset="0"/>
                <a:cs typeface="Arial" pitchFamily="34" charset="0"/>
              </a:rPr>
              <a:t>Remove the quick-release wheel.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 Clean the axle and the wheel housing with a rag dampened with WD40, then lubricate them with the same spray and then wipe off the extra. </a:t>
            </a:r>
          </a:p>
          <a:p>
            <a:r>
              <a:rPr lang="en-US" sz="1200" kern="1200" dirty="0" smtClean="0">
                <a:solidFill>
                  <a:schemeClr val="tx1"/>
                </a:solidFill>
                <a:effectLst/>
                <a:latin typeface="+mn-lt"/>
                <a:ea typeface="+mn-ea"/>
                <a:cs typeface="+mn-cs"/>
              </a:rPr>
              <a:t>Also, try and clean the axle housings and around the bearings. </a:t>
            </a: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This task should be performed </a:t>
            </a:r>
            <a:r>
              <a:rPr lang="en-US" sz="1200" b="1" dirty="0" smtClean="0">
                <a:latin typeface="Arial" pitchFamily="34" charset="0"/>
                <a:cs typeface="Arial" pitchFamily="34" charset="0"/>
              </a:rPr>
              <a:t>monthly.</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7BBE56-6B44-3C42-BCBA-61D257C3FC17}" type="slidenum">
              <a:rPr lang="en-US" smtClean="0"/>
              <a:pPr/>
              <a:t>50</a:t>
            </a:fld>
            <a:endParaRPr lang="en-US"/>
          </a:p>
        </p:txBody>
      </p:sp>
    </p:spTree>
    <p:extLst>
      <p:ext uri="{BB962C8B-B14F-4D97-AF65-F5344CB8AC3E}">
        <p14:creationId xmlns:p14="http://schemas.microsoft.com/office/powerpoint/2010/main" val="276406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2400" b="1" dirty="0" smtClean="0">
                <a:latin typeface="Arial" pitchFamily="34" charset="0"/>
                <a:cs typeface="Arial" pitchFamily="34" charset="0"/>
              </a:rPr>
              <a:t>Explain: </a:t>
            </a:r>
            <a:r>
              <a:rPr lang="en-US" sz="2400" b="0" dirty="0" smtClean="0">
                <a:latin typeface="Arial" pitchFamily="34" charset="0"/>
                <a:cs typeface="Arial" pitchFamily="34" charset="0"/>
              </a:rPr>
              <a:t>Between 5 and 18% of wheelchair users in the community experience wheelchair-related injuries each year.</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2400" b="1" i="0" u="none" baseline="0" dirty="0" smtClean="0">
                <a:latin typeface="Arial" pitchFamily="34" charset="0"/>
                <a:cs typeface="Arial" pitchFamily="34" charset="0"/>
              </a:rPr>
              <a:t>Click so 4 images are highlighted</a:t>
            </a:r>
            <a:endParaRPr lang="en-US" sz="2400" b="1" i="0" u="none" dirty="0" smtClean="0">
              <a:latin typeface="Arial" pitchFamily="34" charset="0"/>
              <a:cs typeface="Arial" pitchFamily="34" charset="0"/>
            </a:endParaRPr>
          </a:p>
          <a:p>
            <a:pPr marL="0" indent="0">
              <a:buFont typeface="Arial"/>
              <a:buNone/>
            </a:pPr>
            <a:r>
              <a:rPr lang="en-US" sz="2400" b="1" dirty="0" smtClean="0">
                <a:latin typeface="Arial" pitchFamily="34" charset="0"/>
                <a:cs typeface="Arial" pitchFamily="34" charset="0"/>
              </a:rPr>
              <a:t>Explain: </a:t>
            </a:r>
            <a:r>
              <a:rPr lang="en-US" sz="2400" b="0" dirty="0" smtClean="0">
                <a:latin typeface="Arial" pitchFamily="34" charset="0"/>
                <a:cs typeface="Arial" pitchFamily="34" charset="0"/>
              </a:rPr>
              <a:t>This means, of every 20 wheelchair users, between one to four wheelchair users will experience</a:t>
            </a:r>
            <a:r>
              <a:rPr lang="en-US" sz="2400" b="0" baseline="0" dirty="0" smtClean="0">
                <a:latin typeface="Arial" pitchFamily="34" charset="0"/>
                <a:cs typeface="Arial" pitchFamily="34" charset="0"/>
              </a:rPr>
              <a:t> a wheelchair-related injury</a:t>
            </a:r>
            <a:r>
              <a:rPr lang="en-US" sz="2400" b="0" i="0" u="sng" baseline="0" dirty="0" smtClean="0">
                <a:latin typeface="Arial" pitchFamily="34" charset="0"/>
                <a:cs typeface="Arial" pitchFamily="34" charset="0"/>
              </a:rPr>
              <a:t>.</a:t>
            </a:r>
          </a:p>
          <a:p>
            <a:pPr marL="0" indent="0">
              <a:buFont typeface="Arial"/>
              <a:buNone/>
            </a:pPr>
            <a:r>
              <a:rPr lang="en-US" sz="2400" b="1" dirty="0" smtClean="0">
                <a:latin typeface="Arial" pitchFamily="34" charset="0"/>
                <a:cs typeface="Arial" pitchFamily="34" charset="0"/>
              </a:rPr>
              <a:t>	  </a:t>
            </a:r>
            <a:r>
              <a:rPr lang="en-US" sz="2400" b="0" u="none" dirty="0" smtClean="0">
                <a:latin typeface="Arial" pitchFamily="34" charset="0"/>
                <a:cs typeface="Arial" pitchFamily="34" charset="0"/>
              </a:rPr>
              <a:t>Causes of w</a:t>
            </a:r>
            <a:r>
              <a:rPr lang="en-US" sz="2400" b="0" dirty="0" smtClean="0">
                <a:latin typeface="Arial" pitchFamily="34" charset="0"/>
                <a:cs typeface="Arial" pitchFamily="34" charset="0"/>
              </a:rPr>
              <a:t>heelchair-related</a:t>
            </a:r>
            <a:r>
              <a:rPr lang="en-US" sz="2400" b="0" baseline="0" dirty="0" smtClean="0">
                <a:latin typeface="Arial" pitchFamily="34" charset="0"/>
                <a:cs typeface="Arial" pitchFamily="34" charset="0"/>
              </a:rPr>
              <a:t> injuries include tipping over and wheelchair malfunction </a:t>
            </a:r>
            <a:r>
              <a:rPr lang="en-US" sz="2400" b="0" strike="noStrike" baseline="0" dirty="0" smtClean="0">
                <a:latin typeface="Arial" pitchFamily="34" charset="0"/>
                <a:cs typeface="Arial" pitchFamily="34" charset="0"/>
              </a:rPr>
              <a:t>among others</a:t>
            </a:r>
            <a:r>
              <a:rPr lang="en-US" sz="2400" b="0" baseline="0" dirty="0" smtClean="0">
                <a:latin typeface="Arial" pitchFamily="34" charset="0"/>
                <a:cs typeface="Arial" pitchFamily="34" charset="0"/>
              </a:rPr>
              <a:t>. </a:t>
            </a:r>
            <a:endParaRPr lang="en-US" sz="2400" b="0" dirty="0" smtClean="0">
              <a:latin typeface="Arial" pitchFamily="34" charset="0"/>
              <a:cs typeface="Arial" pitchFamily="34" charset="0"/>
            </a:endParaRPr>
          </a:p>
          <a:p>
            <a:pPr marL="0" indent="0">
              <a:buFont typeface="Arial"/>
              <a:buNone/>
            </a:pPr>
            <a:r>
              <a:rPr lang="en-US" sz="2400" b="1" dirty="0" smtClean="0">
                <a:latin typeface="Arial" pitchFamily="34" charset="0"/>
                <a:cs typeface="Arial" pitchFamily="34" charset="0"/>
              </a:rPr>
              <a:t>	  </a:t>
            </a:r>
            <a:r>
              <a:rPr lang="en-US" sz="2400" b="0" dirty="0" smtClean="0">
                <a:latin typeface="Arial" pitchFamily="34" charset="0"/>
                <a:cs typeface="Arial" pitchFamily="34" charset="0"/>
              </a:rPr>
              <a:t>In fact, wheelchairs that are poorly maintained increase the risk of their users being injured due to a wheelchair breakdown. </a:t>
            </a:r>
          </a:p>
          <a:p>
            <a:pPr marL="0" indent="0">
              <a:buFont typeface="Arial"/>
              <a:buNone/>
            </a:pPr>
            <a:r>
              <a:rPr lang="en-US" sz="2400" b="0" dirty="0" smtClean="0">
                <a:latin typeface="Arial" pitchFamily="34" charset="0"/>
                <a:cs typeface="Arial" pitchFamily="34" charset="0"/>
              </a:rPr>
              <a:t>	  Wheelchair users who maintain their wheelchair are 10 times </a:t>
            </a:r>
            <a:r>
              <a:rPr lang="en-US" sz="2400" b="0" u="none" dirty="0" smtClean="0">
                <a:latin typeface="Arial" pitchFamily="34" charset="0"/>
                <a:cs typeface="Arial" pitchFamily="34" charset="0"/>
              </a:rPr>
              <a:t>less </a:t>
            </a:r>
            <a:r>
              <a:rPr lang="en-US" sz="2400" b="0" dirty="0" smtClean="0">
                <a:latin typeface="Arial" pitchFamily="34" charset="0"/>
                <a:cs typeface="Arial" pitchFamily="34" charset="0"/>
              </a:rPr>
              <a:t>likely to sustain an injury than those who </a:t>
            </a:r>
            <a:r>
              <a:rPr lang="en-US" sz="2400" b="0" u="none" dirty="0" smtClean="0">
                <a:latin typeface="Arial" pitchFamily="34" charset="0"/>
                <a:cs typeface="Arial" pitchFamily="34" charset="0"/>
              </a:rPr>
              <a:t>do not </a:t>
            </a:r>
            <a:r>
              <a:rPr lang="en-US" sz="2400" b="0" dirty="0" smtClean="0">
                <a:latin typeface="Arial" pitchFamily="34" charset="0"/>
                <a:cs typeface="Arial" pitchFamily="34" charset="0"/>
              </a:rPr>
              <a:t>maintain it</a:t>
            </a:r>
          </a:p>
          <a:p>
            <a:endParaRPr lang="en-US" sz="2400"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6</a:t>
            </a:fld>
            <a:endParaRPr lang="en-US"/>
          </a:p>
        </p:txBody>
      </p:sp>
    </p:spTree>
    <p:extLst>
      <p:ext uri="{BB962C8B-B14F-4D97-AF65-F5344CB8AC3E}">
        <p14:creationId xmlns:p14="http://schemas.microsoft.com/office/powerpoint/2010/main" val="3355742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51</a:t>
            </a:fld>
            <a:endParaRPr lang="en-US"/>
          </a:p>
        </p:txBody>
      </p:sp>
    </p:spTree>
    <p:extLst>
      <p:ext uri="{BB962C8B-B14F-4D97-AF65-F5344CB8AC3E}">
        <p14:creationId xmlns:p14="http://schemas.microsoft.com/office/powerpoint/2010/main" val="3951013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Gather:</a:t>
            </a:r>
            <a:r>
              <a:rPr lang="en-US" sz="1200" b="0" baseline="0" dirty="0" smtClean="0">
                <a:latin typeface="Arial" pitchFamily="34" charset="0"/>
                <a:cs typeface="Arial" pitchFamily="34" charset="0"/>
              </a:rPr>
              <a:t> Rag and WD40 or similar lubricant.</a:t>
            </a: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Explain: </a:t>
            </a:r>
            <a:r>
              <a:rPr lang="en-US" sz="1200" dirty="0" smtClean="0">
                <a:latin typeface="Arial" pitchFamily="34" charset="0"/>
                <a:cs typeface="Arial" pitchFamily="34" charset="0"/>
              </a:rPr>
              <a:t>Each wheelchair model will have different moving parts that should be lubricated. </a:t>
            </a:r>
            <a:r>
              <a:rPr lang="en-US" sz="1200" b="0" dirty="0" smtClean="0">
                <a:latin typeface="Arial" pitchFamily="34" charset="0"/>
                <a:cs typeface="Arial" pitchFamily="34" charset="0"/>
              </a:rPr>
              <a:t>In</a:t>
            </a:r>
            <a:r>
              <a:rPr lang="en-US" sz="1200" dirty="0" smtClean="0">
                <a:latin typeface="Arial" pitchFamily="34" charset="0"/>
                <a:cs typeface="Arial" pitchFamily="34" charset="0"/>
              </a:rPr>
              <a:t>creased friction between moving parts can accelerate wear of the parts.</a:t>
            </a: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Demonstrate</a:t>
            </a:r>
            <a:r>
              <a:rPr lang="en-US" sz="1200" b="1" baseline="0" dirty="0" smtClean="0">
                <a:latin typeface="Arial" pitchFamily="34" charset="0"/>
                <a:cs typeface="Arial" pitchFamily="34" charset="0"/>
              </a:rPr>
              <a:t> while explaining: </a:t>
            </a:r>
            <a:r>
              <a:rPr lang="en-US" sz="1200" dirty="0" smtClean="0">
                <a:latin typeface="Arial" pitchFamily="34" charset="0"/>
                <a:cs typeface="Arial" pitchFamily="34" charset="0"/>
              </a:rPr>
              <a:t>Clean, dry, and apply lubricating oil or Teflon-based spray to all moving parts, including the folding mechanism, where the front casters turn, and exposed hinges. Use a rag to remove excess lubricant.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r>
              <a:rPr lang="en-US" dirty="0" smtClean="0"/>
              <a:t>Example of lubricating</a:t>
            </a:r>
            <a:r>
              <a:rPr lang="en-US" baseline="0" dirty="0" smtClean="0"/>
              <a:t> oil: Liquid wrench, 3M multipurpose lubricant </a:t>
            </a:r>
          </a:p>
          <a:p>
            <a:r>
              <a:rPr lang="en-US" baseline="0" dirty="0" smtClean="0"/>
              <a:t>Example of </a:t>
            </a:r>
            <a:r>
              <a:rPr lang="en-US" baseline="0" dirty="0" err="1" smtClean="0"/>
              <a:t>teflon</a:t>
            </a:r>
            <a:r>
              <a:rPr lang="en-US" baseline="0" dirty="0" smtClean="0"/>
              <a:t>-based oil: Tri-Flow Lubricant ,</a:t>
            </a:r>
            <a:r>
              <a:rPr lang="en-US" baseline="0" dirty="0" err="1" smtClean="0"/>
              <a:t>Teflon</a:t>
            </a:r>
            <a:r>
              <a:rPr lang="en-US" baseline="30000" dirty="0" err="1" smtClean="0"/>
              <a:t>TM</a:t>
            </a:r>
            <a:endParaRPr lang="en-US"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latin typeface="Arial" pitchFamily="34" charset="0"/>
                <a:cs typeface="Arial" pitchFamily="34" charset="0"/>
              </a:rPr>
              <a:t>DO NOT </a:t>
            </a:r>
            <a:r>
              <a:rPr lang="en-US" sz="1200" b="1" dirty="0" smtClean="0">
                <a:latin typeface="Arial" pitchFamily="34" charset="0"/>
                <a:cs typeface="Arial" pitchFamily="34" charset="0"/>
              </a:rPr>
              <a:t>lubricate sealed bearings! </a:t>
            </a:r>
            <a:br>
              <a:rPr lang="en-US" sz="1200" b="1" dirty="0" smtClean="0">
                <a:latin typeface="Arial" pitchFamily="34" charset="0"/>
                <a:cs typeface="Arial" pitchFamily="34" charset="0"/>
              </a:rPr>
            </a:br>
            <a:r>
              <a:rPr lang="en-US" sz="1200" b="1" dirty="0" smtClean="0">
                <a:solidFill>
                  <a:srgbClr val="C00000"/>
                </a:solidFill>
                <a:latin typeface="Arial" pitchFamily="34" charset="0"/>
                <a:cs typeface="Arial" pitchFamily="34" charset="0"/>
              </a:rPr>
              <a:t>DO NOT </a:t>
            </a:r>
            <a:r>
              <a:rPr lang="en-US" sz="1200" b="1" dirty="0" smtClean="0">
                <a:latin typeface="Arial" pitchFamily="34" charset="0"/>
                <a:cs typeface="Arial" pitchFamily="34" charset="0"/>
              </a:rPr>
              <a:t>use penetrating oil!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Point out</a:t>
            </a:r>
            <a:r>
              <a:rPr lang="en-US" sz="1200" b="1" baseline="0" dirty="0" smtClean="0">
                <a:latin typeface="Arial" pitchFamily="34" charset="0"/>
                <a:cs typeface="Arial" pitchFamily="34" charset="0"/>
              </a:rPr>
              <a:t> all the moving parts in the wheelchair. Emphasize which ones can be lubricated (e.g. at the top of the caster fork and caster stem ) and which ones not (e.g. caster axle)</a:t>
            </a:r>
            <a:endParaRPr lang="en-US" sz="1200" b="1" dirty="0" smtClean="0">
              <a:latin typeface="Arial" pitchFamily="34" charset="0"/>
              <a:cs typeface="Arial" pitchFamily="34" charset="0"/>
            </a:endParaRPr>
          </a:p>
          <a:p>
            <a:endParaRPr lang="en-US" dirty="0" smtClean="0"/>
          </a:p>
          <a:p>
            <a:r>
              <a:rPr lang="en-US" sz="1200" dirty="0" smtClean="0">
                <a:latin typeface="Arial" pitchFamily="34" charset="0"/>
                <a:cs typeface="Arial" pitchFamily="34" charset="0"/>
              </a:rPr>
              <a:t>This task should be performed </a:t>
            </a:r>
            <a:r>
              <a:rPr lang="en-US" sz="1200" b="1" dirty="0" smtClean="0">
                <a:latin typeface="Arial" pitchFamily="34" charset="0"/>
                <a:cs typeface="Arial" pitchFamily="34" charset="0"/>
              </a:rPr>
              <a:t>four times a year.</a:t>
            </a: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52</a:t>
            </a:fld>
            <a:endParaRPr lang="en-US"/>
          </a:p>
        </p:txBody>
      </p:sp>
    </p:spTree>
    <p:extLst>
      <p:ext uri="{BB962C8B-B14F-4D97-AF65-F5344CB8AC3E}">
        <p14:creationId xmlns:p14="http://schemas.microsoft.com/office/powerpoint/2010/main" val="37567874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53</a:t>
            </a:fld>
            <a:endParaRPr lang="en-US"/>
          </a:p>
        </p:txBody>
      </p:sp>
    </p:spTree>
    <p:extLst>
      <p:ext uri="{BB962C8B-B14F-4D97-AF65-F5344CB8AC3E}">
        <p14:creationId xmlns:p14="http://schemas.microsoft.com/office/powerpoint/2010/main" val="13956281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54</a:t>
            </a:fld>
            <a:endParaRPr lang="en-US"/>
          </a:p>
        </p:txBody>
      </p:sp>
    </p:spTree>
    <p:extLst>
      <p:ext uri="{BB962C8B-B14F-4D97-AF65-F5344CB8AC3E}">
        <p14:creationId xmlns:p14="http://schemas.microsoft.com/office/powerpoint/2010/main" val="17802381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Remind participants </a:t>
            </a:r>
            <a:r>
              <a:rPr lang="en-US" b="0" dirty="0" smtClean="0"/>
              <a:t>today we recognized</a:t>
            </a:r>
            <a:r>
              <a:rPr lang="en-US" b="0" baseline="0" dirty="0" smtClean="0"/>
              <a:t> the importance of wheelchair maintenance.</a:t>
            </a:r>
          </a:p>
          <a:p>
            <a:r>
              <a:rPr lang="en-US" b="0" baseline="0" dirty="0" smtClean="0"/>
              <a:t>Also, we reviewed each maintenance task and how frequent it should be performed.</a:t>
            </a:r>
            <a:endParaRPr lang="en-US" b="1"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55</a:t>
            </a:fld>
            <a:endParaRPr lang="en-US"/>
          </a:p>
        </p:txBody>
      </p:sp>
    </p:spTree>
    <p:extLst>
      <p:ext uri="{BB962C8B-B14F-4D97-AF65-F5344CB8AC3E}">
        <p14:creationId xmlns:p14="http://schemas.microsoft.com/office/powerpoint/2010/main" val="2639274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Inquire</a:t>
            </a:r>
            <a:r>
              <a:rPr lang="en-US" b="1" baseline="0" dirty="0" smtClean="0"/>
              <a:t> </a:t>
            </a:r>
            <a:r>
              <a:rPr lang="en-US" b="0" baseline="0" dirty="0" smtClean="0"/>
              <a:t>if there are any unsolved questions. </a:t>
            </a:r>
          </a:p>
          <a:p>
            <a:r>
              <a:rPr lang="en-US" b="1" baseline="0" dirty="0" smtClean="0"/>
              <a:t>Acknowledge them and answer.</a:t>
            </a:r>
          </a:p>
          <a:p>
            <a:r>
              <a:rPr lang="en-US" b="1" baseline="0" dirty="0" smtClean="0"/>
              <a:t>If there are unsolved questions, search and prepare the answers for the second session.</a:t>
            </a:r>
            <a:endParaRPr lang="en-US" b="1"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Remind</a:t>
            </a:r>
            <a:r>
              <a:rPr lang="en-US" sz="1200" b="1" kern="1200" baseline="0" dirty="0" smtClean="0">
                <a:solidFill>
                  <a:schemeClr val="tx1"/>
                </a:solidFill>
                <a:effectLst/>
                <a:latin typeface="+mn-lt"/>
                <a:ea typeface="+mn-ea"/>
                <a:cs typeface="+mn-cs"/>
              </a:rPr>
              <a:t> the participants: </a:t>
            </a:r>
            <a:r>
              <a:rPr lang="en-US" sz="1200" kern="1200" dirty="0" smtClean="0">
                <a:solidFill>
                  <a:schemeClr val="tx1"/>
                </a:solidFill>
                <a:effectLst/>
                <a:latin typeface="+mn-lt"/>
                <a:ea typeface="+mn-ea"/>
                <a:cs typeface="+mn-cs"/>
              </a:rPr>
              <a:t>We will keep the toolkit and maintenance cards until next session. You can take them home next session. </a:t>
            </a:r>
          </a:p>
          <a:p>
            <a:endParaRPr lang="en-US"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56</a:t>
            </a:fld>
            <a:endParaRPr lang="en-US"/>
          </a:p>
        </p:txBody>
      </p:sp>
    </p:spTree>
    <p:extLst>
      <p:ext uri="{BB962C8B-B14F-4D97-AF65-F5344CB8AC3E}">
        <p14:creationId xmlns:p14="http://schemas.microsoft.com/office/powerpoint/2010/main" val="23790583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Welcome</a:t>
            </a:r>
            <a:r>
              <a:rPr lang="en-US" dirty="0" smtClean="0"/>
              <a:t> the</a:t>
            </a:r>
            <a:r>
              <a:rPr lang="en-US" baseline="0" dirty="0" smtClean="0"/>
              <a:t> wheelchair users and thank them for participating in this training program.</a:t>
            </a:r>
          </a:p>
          <a:p>
            <a:pPr marL="0" indent="0">
              <a:buFontTx/>
              <a:buNone/>
            </a:pPr>
            <a:r>
              <a:rPr lang="en-US" b="1" baseline="0" dirty="0" smtClean="0"/>
              <a:t>Remind </a:t>
            </a:r>
            <a:r>
              <a:rPr lang="en-US" b="0" baseline="0" dirty="0" smtClean="0"/>
              <a:t>participants your name </a:t>
            </a:r>
            <a:r>
              <a:rPr lang="en-US" baseline="0" dirty="0" smtClean="0"/>
              <a:t>and your co-trainer’s name if you have one.</a:t>
            </a:r>
          </a:p>
          <a:p>
            <a:pPr marL="0" indent="0">
              <a:buFontTx/>
              <a:buNone/>
            </a:pPr>
            <a:r>
              <a:rPr lang="en-US" b="1" baseline="0" dirty="0" smtClean="0"/>
              <a:t>Answer any unsolved questions from the first session before starting.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Hand out toolkits and maintenance cards.</a:t>
            </a:r>
          </a:p>
          <a:p>
            <a:pPr marL="0" indent="0">
              <a:buFontTx/>
              <a:buNone/>
            </a:pPr>
            <a:endParaRPr lang="en-US" b="1"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57</a:t>
            </a:fld>
            <a:endParaRPr lang="en-US"/>
          </a:p>
        </p:txBody>
      </p:sp>
    </p:spTree>
    <p:extLst>
      <p:ext uri="{BB962C8B-B14F-4D97-AF65-F5344CB8AC3E}">
        <p14:creationId xmlns:p14="http://schemas.microsoft.com/office/powerpoint/2010/main" val="6474699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t>
            </a:r>
            <a:r>
              <a:rPr lang="en-US" baseline="0" dirty="0" smtClean="0"/>
              <a:t> the activities that will happen during this training session. </a:t>
            </a:r>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58</a:t>
            </a:fld>
            <a:endParaRPr lang="en-US"/>
          </a:p>
        </p:txBody>
      </p:sp>
    </p:spTree>
    <p:extLst>
      <p:ext uri="{BB962C8B-B14F-4D97-AF65-F5344CB8AC3E}">
        <p14:creationId xmlns:p14="http://schemas.microsoft.com/office/powerpoint/2010/main" val="27957456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Gather:</a:t>
            </a:r>
            <a:r>
              <a:rPr lang="en-US" b="1" baseline="0" dirty="0" smtClean="0"/>
              <a:t> </a:t>
            </a:r>
          </a:p>
          <a:p>
            <a:r>
              <a:rPr lang="en-US" b="0" baseline="0" dirty="0" smtClean="0"/>
              <a:t>1 bucket with water and mild soap for every pair of participants</a:t>
            </a:r>
          </a:p>
          <a:p>
            <a:r>
              <a:rPr lang="en-US" b="0" baseline="0" dirty="0" smtClean="0"/>
              <a:t>1 rag per participant</a:t>
            </a:r>
          </a:p>
          <a:p>
            <a:endParaRPr lang="en-US" b="0" dirty="0" smtClean="0"/>
          </a:p>
          <a:p>
            <a:r>
              <a:rPr lang="en-US" b="1" dirty="0" smtClean="0"/>
              <a:t>Form</a:t>
            </a:r>
            <a:r>
              <a:rPr lang="en-US" b="1" baseline="0" dirty="0" smtClean="0"/>
              <a:t> pairs between the participants. Try to pair up participants with different personalities, for example, a more talkative one with a more shy participant.</a:t>
            </a:r>
          </a:p>
          <a:p>
            <a:endParaRPr lang="en-US" b="1" dirty="0" smtClean="0"/>
          </a:p>
          <a:p>
            <a:r>
              <a:rPr lang="en-US" b="1" dirty="0" smtClean="0"/>
              <a:t>Explain  </a:t>
            </a:r>
            <a:r>
              <a:rPr lang="en-US" b="0" dirty="0" smtClean="0"/>
              <a:t>each one of you will perform the maintenance on your own</a:t>
            </a:r>
            <a:r>
              <a:rPr lang="en-US" b="0" baseline="0" dirty="0" smtClean="0"/>
              <a:t> wheelchair.</a:t>
            </a:r>
          </a:p>
          <a:p>
            <a:r>
              <a:rPr lang="en-US" b="0" baseline="0" dirty="0" smtClean="0"/>
              <a:t>I will pair you up so you can perform the maintenance at the same time and support each other if needed. </a:t>
            </a:r>
          </a:p>
          <a:p>
            <a:r>
              <a:rPr lang="en-US" b="0" baseline="0" dirty="0" smtClean="0"/>
              <a:t>If you prefer, you can practice the skills on the demo wheelchair that I have used through the training. </a:t>
            </a:r>
          </a:p>
          <a:p>
            <a:r>
              <a:rPr lang="en-US" b="0" baseline="0" smtClean="0"/>
              <a:t>We (you and the aids) will walk around the room and provide any assistance and answer questions as needed.</a:t>
            </a:r>
            <a:endParaRPr lang="en-US" b="1"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59</a:t>
            </a:fld>
            <a:endParaRPr lang="en-US"/>
          </a:p>
        </p:txBody>
      </p:sp>
    </p:spTree>
    <p:extLst>
      <p:ext uri="{BB962C8B-B14F-4D97-AF65-F5344CB8AC3E}">
        <p14:creationId xmlns:p14="http://schemas.microsoft.com/office/powerpoint/2010/main" val="8975239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Gather:</a:t>
            </a:r>
            <a:r>
              <a:rPr lang="en-US" b="1" baseline="0" dirty="0" smtClean="0"/>
              <a:t> </a:t>
            </a:r>
            <a:r>
              <a:rPr lang="en-US" b="0" baseline="0" dirty="0" smtClean="0"/>
              <a:t>a checklist per participant and at least an erasable marker per pair.</a:t>
            </a:r>
          </a:p>
          <a:p>
            <a:endParaRPr lang="en-US" b="1" dirty="0" smtClean="0"/>
          </a:p>
          <a:p>
            <a:r>
              <a:rPr lang="en-US" b="1" dirty="0" smtClean="0"/>
              <a:t>Explain: </a:t>
            </a:r>
            <a:r>
              <a:rPr lang="en-US" dirty="0" smtClean="0"/>
              <a:t>We will perform the inspection</a:t>
            </a:r>
            <a:r>
              <a:rPr lang="en-US" baseline="0" dirty="0" smtClean="0"/>
              <a:t> and action items. Please follow the order on the laminated checklist that we have provided. Use the marker to check the activities that you have done. If your wheelchair does not have a part, check the box under mark if not applicable. We will have up to one hour and a half. </a:t>
            </a:r>
          </a:p>
          <a:p>
            <a:r>
              <a:rPr lang="en-US" dirty="0" smtClean="0"/>
              <a:t>Let’s start with the weekly inspections</a:t>
            </a:r>
            <a:r>
              <a:rPr lang="en-US" baseline="0" dirty="0" smtClean="0"/>
              <a: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Keep track of time, there are maximum 90 minutes for this portion of the session. </a:t>
            </a:r>
          </a:p>
          <a:p>
            <a:r>
              <a:rPr lang="en-US" b="1" baseline="0" dirty="0" smtClean="0"/>
              <a:t>Continue to cue the participants so they change from one activity to the next one and they do not fall behind. </a:t>
            </a:r>
          </a:p>
          <a:p>
            <a:r>
              <a:rPr lang="en-US" b="1" baseline="0" dirty="0" smtClean="0"/>
              <a:t>Leave this slide up while you monitor participants work.</a:t>
            </a:r>
          </a:p>
          <a:p>
            <a:r>
              <a:rPr lang="en-US" b="1" baseline="0" dirty="0" smtClean="0"/>
              <a:t>Once all participants have completed the weekly inspections, click to the next slide.</a:t>
            </a:r>
          </a:p>
          <a:p>
            <a:r>
              <a:rPr lang="en-US" b="1" baseline="0" dirty="0" smtClean="0"/>
              <a:t>Note questions than participants have and share them with all the participants on the next session. </a:t>
            </a: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60</a:t>
            </a:fld>
            <a:endParaRPr lang="en-US"/>
          </a:p>
        </p:txBody>
      </p:sp>
    </p:spTree>
    <p:extLst>
      <p:ext uri="{BB962C8B-B14F-4D97-AF65-F5344CB8AC3E}">
        <p14:creationId xmlns:p14="http://schemas.microsoft.com/office/powerpoint/2010/main" val="16599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2400" b="1" dirty="0" smtClean="0">
                <a:latin typeface="Arial" pitchFamily="34" charset="0"/>
                <a:cs typeface="Arial" pitchFamily="34" charset="0"/>
              </a:rPr>
              <a:t>Explain: </a:t>
            </a:r>
            <a:r>
              <a:rPr lang="en-US" sz="2400" dirty="0" smtClean="0">
                <a:latin typeface="Arial" pitchFamily="34" charset="0"/>
                <a:cs typeface="Arial" pitchFamily="34" charset="0"/>
              </a:rPr>
              <a:t>It is</a:t>
            </a:r>
            <a:r>
              <a:rPr lang="en-US" sz="2400" baseline="0" dirty="0" smtClean="0">
                <a:latin typeface="Arial" pitchFamily="34" charset="0"/>
                <a:cs typeface="Arial" pitchFamily="34" charset="0"/>
              </a:rPr>
              <a:t> concerning that the </a:t>
            </a:r>
            <a:r>
              <a:rPr lang="en-US" sz="2400" dirty="0" smtClean="0">
                <a:latin typeface="Arial" pitchFamily="34" charset="0"/>
                <a:cs typeface="Arial" pitchFamily="34" charset="0"/>
              </a:rPr>
              <a:t>majority of wheelchairs available in the US have been found non-compliant to minimum ANSI/RESA Wheelchair durability standards. This means that many wheelchairs are of lower quality than the expected standards. The image on the left shows an example of durability testing in a laboratory setting. The wheelchair</a:t>
            </a:r>
            <a:r>
              <a:rPr lang="en-US" sz="2400" baseline="0" dirty="0" smtClean="0">
                <a:latin typeface="Arial" pitchFamily="34" charset="0"/>
                <a:cs typeface="Arial" pitchFamily="34" charset="0"/>
              </a:rPr>
              <a:t> is located on a double-drum device that simulates rolling, </a:t>
            </a:r>
            <a:r>
              <a:rPr lang="en-US" sz="2400" u="none" baseline="0" dirty="0" smtClean="0">
                <a:latin typeface="Arial" pitchFamily="34" charset="0"/>
                <a:cs typeface="Arial" pitchFamily="34" charset="0"/>
              </a:rPr>
              <a:t>much like how cars are tested. </a:t>
            </a:r>
            <a:r>
              <a:rPr lang="en-US" sz="2400" baseline="0" dirty="0" smtClean="0">
                <a:latin typeface="Arial" pitchFamily="34" charset="0"/>
                <a:cs typeface="Arial" pitchFamily="34" charset="0"/>
              </a:rPr>
              <a:t>The wheelchair is expected to last at least 200,000 cycles which are equivalent to 3-5 years of wheelchair use. </a:t>
            </a:r>
          </a:p>
          <a:p>
            <a:pPr marL="0" lvl="0" indent="0">
              <a:buFont typeface="Arial"/>
              <a:buNone/>
            </a:pPr>
            <a:r>
              <a:rPr lang="en-US" sz="2400" b="1" baseline="0" dirty="0" smtClean="0">
                <a:latin typeface="Arial" pitchFamily="34" charset="0"/>
                <a:cs typeface="Arial" pitchFamily="34" charset="0"/>
              </a:rPr>
              <a:t>Explain: </a:t>
            </a:r>
            <a:r>
              <a:rPr lang="en-US" sz="2400" b="0" baseline="0" dirty="0" smtClean="0">
                <a:latin typeface="Arial" pitchFamily="34" charset="0"/>
                <a:cs typeface="Arial" pitchFamily="34" charset="0"/>
              </a:rPr>
              <a:t>the wheelchair right caster </a:t>
            </a:r>
            <a:r>
              <a:rPr lang="en-US" sz="2400" b="0" u="none" baseline="0" dirty="0" smtClean="0">
                <a:latin typeface="Arial" pitchFamily="34" charset="0"/>
                <a:cs typeface="Arial" pitchFamily="34" charset="0"/>
              </a:rPr>
              <a:t>wheel is broken and </a:t>
            </a:r>
            <a:r>
              <a:rPr lang="en-US" sz="2400" b="0" baseline="0" dirty="0" smtClean="0">
                <a:latin typeface="Arial" pitchFamily="34" charset="0"/>
                <a:cs typeface="Arial" pitchFamily="34" charset="0"/>
              </a:rPr>
              <a:t>shows an example of wheelchair breakdown. </a:t>
            </a:r>
          </a:p>
          <a:p>
            <a:pPr marL="0" lvl="0" indent="0">
              <a:buFont typeface="Arial"/>
              <a:buNone/>
            </a:pPr>
            <a:endParaRPr lang="en-US" sz="1200" dirty="0" smtClean="0">
              <a:latin typeface="Arial" pitchFamily="34" charset="0"/>
              <a:cs typeface="Arial" pitchFamily="34" charset="0"/>
            </a:endParaRPr>
          </a:p>
          <a:p>
            <a:pPr marL="0" indent="0">
              <a:buFont typeface="Arial"/>
              <a:buNone/>
            </a:pPr>
            <a:r>
              <a:rPr lang="en-US" sz="2400" b="1" dirty="0" smtClean="0">
                <a:latin typeface="Arial" pitchFamily="34" charset="0"/>
                <a:cs typeface="Arial" pitchFamily="34" charset="0"/>
              </a:rPr>
              <a:t>Click to appear the bar</a:t>
            </a:r>
            <a:r>
              <a:rPr lang="en-US" sz="2400" b="1" baseline="0" dirty="0" smtClean="0">
                <a:latin typeface="Arial" pitchFamily="34" charset="0"/>
                <a:cs typeface="Arial" pitchFamily="34" charset="0"/>
              </a:rPr>
              <a:t> chart and pie chart and explain: </a:t>
            </a:r>
            <a:r>
              <a:rPr lang="en-US" sz="2400" dirty="0" smtClean="0">
                <a:latin typeface="Arial" pitchFamily="34" charset="0"/>
                <a:cs typeface="Arial" pitchFamily="34" charset="0"/>
              </a:rPr>
              <a:t>Research has shown that the number of wheelchair breakdowns reported by wheelchair</a:t>
            </a:r>
            <a:r>
              <a:rPr lang="en-US" sz="2400" baseline="0" dirty="0" smtClean="0">
                <a:latin typeface="Arial" pitchFamily="34" charset="0"/>
                <a:cs typeface="Arial" pitchFamily="34" charset="0"/>
              </a:rPr>
              <a:t> users</a:t>
            </a:r>
            <a:r>
              <a:rPr lang="en-US" sz="2400" dirty="0" smtClean="0">
                <a:latin typeface="Arial" pitchFamily="34" charset="0"/>
                <a:cs typeface="Arial" pitchFamily="34" charset="0"/>
              </a:rPr>
              <a:t> in the US has been increasing over time.</a:t>
            </a:r>
            <a:r>
              <a:rPr lang="en-US" sz="2400" baseline="0" dirty="0" smtClean="0">
                <a:latin typeface="Arial" pitchFamily="34" charset="0"/>
                <a:cs typeface="Arial" pitchFamily="34" charset="0"/>
              </a:rPr>
              <a:t> </a:t>
            </a:r>
          </a:p>
          <a:p>
            <a:pPr marL="0" indent="0">
              <a:buFont typeface="Arial"/>
              <a:buNone/>
            </a:pPr>
            <a:r>
              <a:rPr lang="en-US" sz="2400" baseline="0" dirty="0" smtClean="0">
                <a:latin typeface="Arial" pitchFamily="34" charset="0"/>
                <a:cs typeface="Arial" pitchFamily="34" charset="0"/>
              </a:rPr>
              <a:t>From 45% of wheelchair users in 2009 to 56% in 2014.</a:t>
            </a:r>
          </a:p>
          <a:p>
            <a:pPr marL="0" indent="0">
              <a:buFont typeface="Arial"/>
              <a:buNone/>
            </a:pPr>
            <a:endParaRPr lang="en-US" sz="2400" baseline="0" dirty="0" smtClean="0">
              <a:latin typeface="Arial" pitchFamily="34" charset="0"/>
              <a:cs typeface="Arial" pitchFamily="34" charset="0"/>
            </a:endParaRPr>
          </a:p>
          <a:p>
            <a:pPr marL="0" indent="0">
              <a:buFont typeface="Arial"/>
              <a:buNone/>
            </a:pPr>
            <a:r>
              <a:rPr lang="en-US" sz="2400" b="1" dirty="0" smtClean="0">
                <a:latin typeface="Arial" pitchFamily="34" charset="0"/>
                <a:cs typeface="Arial" pitchFamily="34" charset="0"/>
              </a:rPr>
              <a:t>Explain:</a:t>
            </a:r>
            <a:r>
              <a:rPr lang="en-US" sz="2400" b="1" baseline="0" dirty="0" smtClean="0">
                <a:latin typeface="Arial" pitchFamily="34" charset="0"/>
                <a:cs typeface="Arial" pitchFamily="34" charset="0"/>
              </a:rPr>
              <a:t> </a:t>
            </a:r>
            <a:r>
              <a:rPr lang="en-US" sz="2400" dirty="0" smtClean="0">
                <a:latin typeface="Arial" pitchFamily="34" charset="0"/>
                <a:cs typeface="Arial" pitchFamily="34" charset="0"/>
              </a:rPr>
              <a:t>These is concerning</a:t>
            </a:r>
            <a:r>
              <a:rPr lang="en-US" sz="2400" baseline="0" dirty="0" smtClean="0">
                <a:latin typeface="Arial" pitchFamily="34" charset="0"/>
                <a:cs typeface="Arial" pitchFamily="34" charset="0"/>
              </a:rPr>
              <a:t> because</a:t>
            </a:r>
            <a:r>
              <a:rPr lang="en-US" sz="2400" dirty="0" smtClean="0">
                <a:latin typeface="Arial" pitchFamily="34" charset="0"/>
                <a:cs typeface="Arial" pitchFamily="34" charset="0"/>
              </a:rPr>
              <a:t> breakdowns increase the cost to the health care system. In fact, repairs and replacement costs account for 30% of the direct wheelchair expenditures annually (VA National Prosthetics Patient Database).  </a:t>
            </a:r>
          </a:p>
          <a:p>
            <a:pPr lvl="1"/>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7BBE56-6B44-3C42-BCBA-61D257C3FC17}" type="slidenum">
              <a:rPr lang="en-US" smtClean="0"/>
              <a:pPr/>
              <a:t>7</a:t>
            </a:fld>
            <a:endParaRPr lang="en-US"/>
          </a:p>
        </p:txBody>
      </p:sp>
    </p:spTree>
    <p:extLst>
      <p:ext uri="{BB962C8B-B14F-4D97-AF65-F5344CB8AC3E}">
        <p14:creationId xmlns:p14="http://schemas.microsoft.com/office/powerpoint/2010/main" val="2530891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 </a:t>
            </a:r>
            <a:r>
              <a:rPr lang="en-US" dirty="0" smtClean="0"/>
              <a:t>Now we will practice the inspection and action items that we recommend you do monthly</a:t>
            </a:r>
            <a:r>
              <a:rPr lang="en-US" baseline="0" dirty="0" smtClean="0"/>
              <a:t>. </a:t>
            </a:r>
          </a:p>
          <a:p>
            <a:r>
              <a:rPr lang="en-US" b="1" baseline="0" dirty="0" smtClean="0"/>
              <a:t>Continue to cue the participants so they change from one activity to the next one and they don’t fall behind. </a:t>
            </a:r>
          </a:p>
          <a:p>
            <a:r>
              <a:rPr lang="en-US" b="1" baseline="0" dirty="0" smtClean="0"/>
              <a:t>Remember that you have maximum 90 minutes for the hands-on activity.</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Leave this slide up while you monitor participants work.</a:t>
            </a:r>
          </a:p>
          <a:p>
            <a:r>
              <a:rPr lang="en-US" b="1" baseline="0" dirty="0" smtClean="0"/>
              <a:t>Once all participants have completed the monthly inspections and actions, click to the next slide.</a:t>
            </a:r>
          </a:p>
          <a:p>
            <a:r>
              <a:rPr lang="en-US" b="1" baseline="0" dirty="0" smtClean="0"/>
              <a:t>Note questions that participants have and share them with all the participants on the next session. </a:t>
            </a: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61</a:t>
            </a:fld>
            <a:endParaRPr lang="en-US"/>
          </a:p>
        </p:txBody>
      </p:sp>
    </p:spTree>
    <p:extLst>
      <p:ext uri="{BB962C8B-B14F-4D97-AF65-F5344CB8AC3E}">
        <p14:creationId xmlns:p14="http://schemas.microsoft.com/office/powerpoint/2010/main" val="3402452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 </a:t>
            </a:r>
            <a:r>
              <a:rPr lang="en-US" dirty="0" smtClean="0"/>
              <a:t>Now we practice lubricating</a:t>
            </a:r>
            <a:r>
              <a:rPr lang="en-US" baseline="0" dirty="0" smtClean="0"/>
              <a:t> moving parts which we recommend you do every three months. </a:t>
            </a:r>
          </a:p>
          <a:p>
            <a:r>
              <a:rPr lang="en-US" b="0" baseline="0" dirty="0" smtClean="0"/>
              <a:t>Remember to wipe the lubricant thoroughly so it does not collect dust and debris.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Leave this slide up while you monitor participants work.</a:t>
            </a:r>
          </a:p>
          <a:p>
            <a:r>
              <a:rPr lang="en-US" b="1" baseline="0" dirty="0" smtClean="0"/>
              <a:t>Once all participants have completed lubricating, explain: </a:t>
            </a:r>
            <a:r>
              <a:rPr lang="en-US" b="0" baseline="0" dirty="0" smtClean="0"/>
              <a:t>Remember that we recommend that you have your wheelchair professionally serviced at least once a year.</a:t>
            </a:r>
            <a:endParaRPr lang="en-US" b="1" baseline="0" dirty="0" smtClean="0"/>
          </a:p>
          <a:p>
            <a:r>
              <a:rPr lang="en-US" b="1" baseline="0" dirty="0" smtClean="0"/>
              <a:t>Note questions than participants have and share them with all the participants on the next session. </a:t>
            </a:r>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62</a:t>
            </a:fld>
            <a:endParaRPr lang="en-US"/>
          </a:p>
        </p:txBody>
      </p:sp>
    </p:spTree>
    <p:extLst>
      <p:ext uri="{BB962C8B-B14F-4D97-AF65-F5344CB8AC3E}">
        <p14:creationId xmlns:p14="http://schemas.microsoft.com/office/powerpoint/2010/main" val="30803527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Summarize</a:t>
            </a:r>
            <a:r>
              <a:rPr lang="en-US" b="1" baseline="0" dirty="0" smtClean="0"/>
              <a:t> </a:t>
            </a:r>
            <a:r>
              <a:rPr lang="en-US" b="0" baseline="0" dirty="0" smtClean="0"/>
              <a:t>the questions that were raised during the hands-on activity. </a:t>
            </a:r>
          </a:p>
          <a:p>
            <a:r>
              <a:rPr lang="en-US" b="1" baseline="0" dirty="0" smtClean="0"/>
              <a:t>Ask </a:t>
            </a:r>
            <a:r>
              <a:rPr lang="en-US" b="0" baseline="0" dirty="0" smtClean="0"/>
              <a:t>the questions to the participants and acknowledge the answers.</a:t>
            </a:r>
          </a:p>
          <a:p>
            <a:r>
              <a:rPr lang="en-US" b="1" baseline="0" dirty="0" smtClean="0"/>
              <a:t>Clarify </a:t>
            </a:r>
            <a:r>
              <a:rPr lang="en-US" b="0" baseline="0" dirty="0" smtClean="0"/>
              <a:t>confusing points.</a:t>
            </a:r>
          </a:p>
          <a:p>
            <a:r>
              <a:rPr lang="en-US" b="1" baseline="0" dirty="0" smtClean="0"/>
              <a:t>Ask the less talkative participant from each pair to share with the group what up to two problems that were identified and how to address them (hint: they should have written them down in the hands-on activity sheet).</a:t>
            </a:r>
          </a:p>
          <a:p>
            <a:r>
              <a:rPr lang="en-US" b="1" dirty="0" smtClean="0"/>
              <a:t>Explain </a:t>
            </a:r>
            <a:r>
              <a:rPr lang="en-US" b="0" dirty="0" smtClean="0"/>
              <a:t>we</a:t>
            </a:r>
            <a:r>
              <a:rPr lang="en-US" b="0" baseline="0" dirty="0" smtClean="0"/>
              <a:t> will summarize all the inspection activities we learned and practice during this two sessions.</a:t>
            </a:r>
          </a:p>
          <a:p>
            <a:r>
              <a:rPr lang="en-US" b="1" baseline="0" dirty="0" smtClean="0"/>
              <a:t>Invite </a:t>
            </a:r>
            <a:r>
              <a:rPr lang="en-US" b="0" baseline="0" dirty="0" smtClean="0"/>
              <a:t>participants to follow your summary using the maintenance cards.</a:t>
            </a:r>
            <a:endParaRPr lang="en-US" b="1" baseline="0" dirty="0" smtClean="0"/>
          </a:p>
          <a:p>
            <a:r>
              <a:rPr lang="en-US" b="1" baseline="0" dirty="0" smtClean="0"/>
              <a:t>Encourage </a:t>
            </a:r>
            <a:r>
              <a:rPr lang="en-US" b="0" baseline="0" dirty="0" smtClean="0"/>
              <a:t>participants to ask any additional questions that they think remains unanswered. </a:t>
            </a:r>
            <a:endParaRPr lang="en-US" b="1" baseline="0" dirty="0" smtClean="0"/>
          </a:p>
          <a:p>
            <a:endParaRPr lang="en-US" b="0"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63</a:t>
            </a:fld>
            <a:endParaRPr lang="en-US"/>
          </a:p>
        </p:txBody>
      </p:sp>
    </p:spTree>
    <p:extLst>
      <p:ext uri="{BB962C8B-B14F-4D97-AF65-F5344CB8AC3E}">
        <p14:creationId xmlns:p14="http://schemas.microsoft.com/office/powerpoint/2010/main" val="40957719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64</a:t>
            </a:fld>
            <a:endParaRPr lang="en-US"/>
          </a:p>
        </p:txBody>
      </p:sp>
    </p:spTree>
    <p:extLst>
      <p:ext uri="{BB962C8B-B14F-4D97-AF65-F5344CB8AC3E}">
        <p14:creationId xmlns:p14="http://schemas.microsoft.com/office/powerpoint/2010/main" val="35078203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t>
            </a:r>
            <a:r>
              <a:rPr lang="en-US" b="1" baseline="0" dirty="0" smtClean="0"/>
              <a:t> the slide and emphasize that nuts and bolts should be inspected on all the items listed here.</a:t>
            </a:r>
            <a:endParaRPr lang="en-US" b="1"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65</a:t>
            </a:fld>
            <a:endParaRPr lang="en-US"/>
          </a:p>
        </p:txBody>
      </p:sp>
    </p:spTree>
    <p:extLst>
      <p:ext uri="{BB962C8B-B14F-4D97-AF65-F5344CB8AC3E}">
        <p14:creationId xmlns:p14="http://schemas.microsoft.com/office/powerpoint/2010/main" val="18216053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66</a:t>
            </a:fld>
            <a:endParaRPr lang="en-US"/>
          </a:p>
        </p:txBody>
      </p:sp>
    </p:spTree>
    <p:extLst>
      <p:ext uri="{BB962C8B-B14F-4D97-AF65-F5344CB8AC3E}">
        <p14:creationId xmlns:p14="http://schemas.microsoft.com/office/powerpoint/2010/main" val="27318962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67</a:t>
            </a:fld>
            <a:endParaRPr lang="en-US"/>
          </a:p>
        </p:txBody>
      </p:sp>
    </p:spTree>
    <p:extLst>
      <p:ext uri="{BB962C8B-B14F-4D97-AF65-F5344CB8AC3E}">
        <p14:creationId xmlns:p14="http://schemas.microsoft.com/office/powerpoint/2010/main" val="33201425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dirty="0" smtClean="0"/>
              <a:t>Explain: </a:t>
            </a:r>
            <a:r>
              <a:rPr lang="en-US" baseline="0" dirty="0" smtClean="0"/>
              <a:t>Briefly describe how the learning objectives mentioned at the beginning of the first session have been met. </a:t>
            </a:r>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68</a:t>
            </a:fld>
            <a:endParaRPr lang="en-US"/>
          </a:p>
        </p:txBody>
      </p:sp>
    </p:spTree>
    <p:extLst>
      <p:ext uri="{BB962C8B-B14F-4D97-AF65-F5344CB8AC3E}">
        <p14:creationId xmlns:p14="http://schemas.microsoft.com/office/powerpoint/2010/main" val="13730843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a:t>
            </a:r>
            <a:r>
              <a:rPr lang="en-US" baseline="0" dirty="0" smtClean="0"/>
              <a:t> that as part of their participation in the study, they will receive 3 reminders throughout the year.</a:t>
            </a:r>
          </a:p>
          <a:p>
            <a:r>
              <a:rPr lang="en-US" baseline="0" dirty="0" smtClean="0"/>
              <a:t>They can chose up to 2 format of reminders. </a:t>
            </a:r>
          </a:p>
          <a:p>
            <a:r>
              <a:rPr lang="en-US" b="1" baseline="0" dirty="0" smtClean="0"/>
              <a:t>Read</a:t>
            </a:r>
            <a:r>
              <a:rPr lang="en-US" baseline="0" dirty="0" smtClean="0"/>
              <a:t> the slide.</a:t>
            </a:r>
          </a:p>
          <a:p>
            <a:r>
              <a:rPr lang="en-US" b="1" baseline="0" dirty="0" smtClean="0"/>
              <a:t>Ask </a:t>
            </a:r>
            <a:r>
              <a:rPr lang="en-US" b="0" baseline="0" dirty="0" smtClean="0"/>
              <a:t>participants to fill out the reminder sheet,</a:t>
            </a:r>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69</a:t>
            </a:fld>
            <a:endParaRPr lang="en-US"/>
          </a:p>
        </p:txBody>
      </p:sp>
    </p:spTree>
    <p:extLst>
      <p:ext uri="{BB962C8B-B14F-4D97-AF65-F5344CB8AC3E}">
        <p14:creationId xmlns:p14="http://schemas.microsoft.com/office/powerpoint/2010/main" val="26239991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information the participants will receive in the reminder.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7BBE56-6B44-3C42-BCBA-61D257C3FC17}" type="slidenum">
              <a:rPr lang="en-US" smtClean="0"/>
              <a:pPr/>
              <a:t>70</a:t>
            </a:fld>
            <a:endParaRPr lang="en-US"/>
          </a:p>
        </p:txBody>
      </p:sp>
    </p:spTree>
    <p:extLst>
      <p:ext uri="{BB962C8B-B14F-4D97-AF65-F5344CB8AC3E}">
        <p14:creationId xmlns:p14="http://schemas.microsoft.com/office/powerpoint/2010/main" val="333453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b="1" dirty="0" smtClean="0">
                <a:latin typeface="Arial" pitchFamily="34" charset="0"/>
                <a:cs typeface="Arial" pitchFamily="34" charset="0"/>
              </a:rPr>
              <a:t>Explain: </a:t>
            </a:r>
            <a:r>
              <a:rPr lang="en-US" sz="1200" b="0" dirty="0" smtClean="0">
                <a:latin typeface="Arial" pitchFamily="34" charset="0"/>
                <a:cs typeface="Arial" pitchFamily="34" charset="0"/>
              </a:rPr>
              <a:t>Research has shown that approximately 60% of wheelchair users have reported a needing </a:t>
            </a:r>
            <a:r>
              <a:rPr lang="en-US" sz="1200" b="0" baseline="0" dirty="0" smtClean="0">
                <a:latin typeface="Arial" pitchFamily="34" charset="0"/>
                <a:cs typeface="Arial" pitchFamily="34" charset="0"/>
              </a:rPr>
              <a:t>a wheelchair repair in the previous 6 months. </a:t>
            </a:r>
          </a:p>
          <a:p>
            <a:pPr marL="0" lvl="0" indent="0">
              <a:buFont typeface="Arial"/>
              <a:buNone/>
            </a:pPr>
            <a:r>
              <a:rPr lang="en-US" sz="1200" b="1" baseline="0" dirty="0" smtClean="0">
                <a:latin typeface="Arial" pitchFamily="34" charset="0"/>
                <a:cs typeface="Arial" pitchFamily="34" charset="0"/>
              </a:rPr>
              <a:t>Click to highlight this proportion and explain: </a:t>
            </a:r>
            <a:r>
              <a:rPr lang="en-US" sz="1200" b="0" baseline="0" dirty="0" smtClean="0">
                <a:latin typeface="Arial" pitchFamily="34" charset="0"/>
                <a:cs typeface="Arial" pitchFamily="34" charset="0"/>
              </a:rPr>
              <a:t>this means 6 out of every 10 wheelchair users.</a:t>
            </a:r>
          </a:p>
          <a:p>
            <a:pPr marL="0" lvl="0" indent="0">
              <a:buFont typeface="Arial"/>
              <a:buNone/>
            </a:pPr>
            <a:r>
              <a:rPr lang="en-US" sz="1200" b="1" dirty="0" smtClean="0">
                <a:latin typeface="Arial" pitchFamily="34" charset="0"/>
                <a:cs typeface="Arial" pitchFamily="34" charset="0"/>
              </a:rPr>
              <a:t>Click</a:t>
            </a:r>
            <a:r>
              <a:rPr lang="en-US" sz="1200" b="1" baseline="0" dirty="0" smtClean="0">
                <a:latin typeface="Arial" pitchFamily="34" charset="0"/>
                <a:cs typeface="Arial" pitchFamily="34" charset="0"/>
              </a:rPr>
              <a:t> to appear next images on the slide and explain: </a:t>
            </a:r>
            <a:r>
              <a:rPr lang="en-US" sz="1200" b="0" dirty="0" smtClean="0">
                <a:latin typeface="Arial" pitchFamily="34" charset="0"/>
                <a:cs typeface="Arial" pitchFamily="34" charset="0"/>
              </a:rPr>
              <a:t>In addition, one of these 6 wheelchair users that needed repairs, which represents</a:t>
            </a:r>
            <a:r>
              <a:rPr lang="en-US" sz="1200" b="0" baseline="0" dirty="0" smtClean="0">
                <a:latin typeface="Arial" pitchFamily="34" charset="0"/>
                <a:cs typeface="Arial" pitchFamily="34" charset="0"/>
              </a:rPr>
              <a:t> approximately 23% of the 6 wheelchair users will have </a:t>
            </a:r>
            <a:r>
              <a:rPr lang="en-US" sz="1200" b="0" u="none" baseline="0" dirty="0" smtClean="0">
                <a:latin typeface="Arial" pitchFamily="34" charset="0"/>
                <a:cs typeface="Arial" pitchFamily="34" charset="0"/>
              </a:rPr>
              <a:t>suffered </a:t>
            </a:r>
            <a:r>
              <a:rPr lang="en-US" sz="1200" b="0" baseline="0" dirty="0" smtClean="0">
                <a:latin typeface="Arial" pitchFamily="34" charset="0"/>
                <a:cs typeface="Arial" pitchFamily="34" charset="0"/>
              </a:rPr>
              <a:t>an adverse consequence</a:t>
            </a:r>
            <a:r>
              <a:rPr lang="en-US" sz="1200" b="0" u="none" baseline="0" dirty="0" smtClean="0">
                <a:latin typeface="Arial" pitchFamily="34" charset="0"/>
                <a:cs typeface="Arial" pitchFamily="34" charset="0"/>
              </a:rPr>
              <a:t> such as missing a medical appointment, missing work or school, or being stranded or injured, </a:t>
            </a:r>
            <a:r>
              <a:rPr lang="en-US" sz="1200" b="0" baseline="0" dirty="0" smtClean="0">
                <a:latin typeface="Arial" pitchFamily="34" charset="0"/>
                <a:cs typeface="Arial" pitchFamily="34" charset="0"/>
              </a:rPr>
              <a:t>due to the need for a wheelchair repair. </a:t>
            </a:r>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8</a:t>
            </a:fld>
            <a:endParaRPr lang="en-US"/>
          </a:p>
        </p:txBody>
      </p:sp>
    </p:spTree>
    <p:extLst>
      <p:ext uri="{BB962C8B-B14F-4D97-AF65-F5344CB8AC3E}">
        <p14:creationId xmlns:p14="http://schemas.microsoft.com/office/powerpoint/2010/main" val="4017457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List and show</a:t>
            </a:r>
            <a:r>
              <a:rPr lang="en-US" dirty="0" smtClean="0"/>
              <a:t> the resources that the</a:t>
            </a:r>
            <a:r>
              <a:rPr lang="en-US" baseline="0" dirty="0" smtClean="0"/>
              <a:t> wheelchair users are taking home.</a:t>
            </a:r>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71</a:t>
            </a:fld>
            <a:endParaRPr lang="en-US"/>
          </a:p>
        </p:txBody>
      </p:sp>
    </p:spTree>
    <p:extLst>
      <p:ext uri="{BB962C8B-B14F-4D97-AF65-F5344CB8AC3E}">
        <p14:creationId xmlns:p14="http://schemas.microsoft.com/office/powerpoint/2010/main" val="38677419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BBE56-6B44-3C42-BCBA-61D257C3FC17}" type="slidenum">
              <a:rPr lang="en-US" smtClean="0"/>
              <a:pPr/>
              <a:t>72</a:t>
            </a:fld>
            <a:endParaRPr lang="en-US"/>
          </a:p>
        </p:txBody>
      </p:sp>
    </p:spTree>
    <p:extLst>
      <p:ext uri="{BB962C8B-B14F-4D97-AF65-F5344CB8AC3E}">
        <p14:creationId xmlns:p14="http://schemas.microsoft.com/office/powerpoint/2010/main" val="7467251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Point out that these are the main scientific article references.</a:t>
            </a:r>
          </a:p>
          <a:p>
            <a:pPr marL="171450" indent="-171450">
              <a:buFontTx/>
              <a:buChar char="-"/>
            </a:pPr>
            <a:r>
              <a:rPr lang="en-US" dirty="0" smtClean="0"/>
              <a:t>Be willing</a:t>
            </a:r>
            <a:r>
              <a:rPr lang="en-US" baseline="0" dirty="0" smtClean="0"/>
              <a:t> to forward the copies of the articles if wheelchair users are interested.</a:t>
            </a:r>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73</a:t>
            </a:fld>
            <a:endParaRPr lang="en-US"/>
          </a:p>
        </p:txBody>
      </p:sp>
    </p:spTree>
    <p:extLst>
      <p:ext uri="{BB962C8B-B14F-4D97-AF65-F5344CB8AC3E}">
        <p14:creationId xmlns:p14="http://schemas.microsoft.com/office/powerpoint/2010/main" val="36110870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BBE56-6B44-3C42-BCBA-61D257C3FC17}" type="slidenum">
              <a:rPr lang="en-US" smtClean="0"/>
              <a:pPr/>
              <a:t>74</a:t>
            </a:fld>
            <a:endParaRPr lang="en-US"/>
          </a:p>
        </p:txBody>
      </p:sp>
    </p:spTree>
    <p:extLst>
      <p:ext uri="{BB962C8B-B14F-4D97-AF65-F5344CB8AC3E}">
        <p14:creationId xmlns:p14="http://schemas.microsoft.com/office/powerpoint/2010/main" val="333380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Explain: </a:t>
            </a:r>
            <a:r>
              <a:rPr lang="en-US" sz="1200" dirty="0" smtClean="0">
                <a:latin typeface="Arial" pitchFamily="34" charset="0"/>
                <a:cs typeface="Arial" pitchFamily="34" charset="0"/>
              </a:rPr>
              <a:t>Because most</a:t>
            </a:r>
            <a:r>
              <a:rPr lang="en-US" sz="1200" baseline="0" dirty="0" smtClean="0">
                <a:latin typeface="Arial" pitchFamily="34" charset="0"/>
                <a:cs typeface="Arial" pitchFamily="34" charset="0"/>
              </a:rPr>
              <a:t> of the wheelchairs in the US are provided through health insurance, it is important to understand how health insurance relates to wheelchair maintenance and repairs. </a:t>
            </a:r>
            <a:r>
              <a:rPr lang="en-US" sz="1200" dirty="0" smtClean="0">
                <a:latin typeface="Arial" pitchFamily="34" charset="0"/>
                <a:cs typeface="Arial" pitchFamily="34" charset="0"/>
              </a:rPr>
              <a:t>In the US, many </a:t>
            </a:r>
            <a:r>
              <a:rPr lang="en-US" sz="1200" b="0" i="0" u="none" dirty="0" smtClean="0">
                <a:latin typeface="Arial" pitchFamily="34" charset="0"/>
                <a:cs typeface="Arial" pitchFamily="34" charset="0"/>
              </a:rPr>
              <a:t>health insurance policies </a:t>
            </a:r>
            <a:r>
              <a:rPr lang="en-US" sz="1200" dirty="0" smtClean="0">
                <a:latin typeface="Arial" pitchFamily="34" charset="0"/>
                <a:cs typeface="Arial" pitchFamily="34" charset="0"/>
              </a:rPr>
              <a:t>follow Medicare’s coverage. </a:t>
            </a:r>
          </a:p>
          <a:p>
            <a:r>
              <a:rPr lang="en-US" sz="1200" b="1" dirty="0" smtClean="0">
                <a:latin typeface="Arial" pitchFamily="34" charset="0"/>
                <a:cs typeface="Arial" pitchFamily="34" charset="0"/>
              </a:rPr>
              <a:t>Emphasize: </a:t>
            </a:r>
            <a:r>
              <a:rPr lang="en-US" sz="1200" b="0" i="0" u="none" dirty="0" smtClean="0">
                <a:latin typeface="Arial" pitchFamily="34" charset="0"/>
                <a:cs typeface="Arial" pitchFamily="34" charset="0"/>
              </a:rPr>
              <a:t>Routine periodic servicing, such as testing, cleaning, regulating, and checking of the beneficiary’s equipment, is not covered.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Therefore, unless a specific maintenance task is specified by the manufacturer as required to be done by a technician, maintenance is not covered and considered the user’s responsibility.</a:t>
            </a:r>
          </a:p>
          <a:p>
            <a:r>
              <a:rPr lang="en-US" sz="1200" b="0" i="0" u="none" dirty="0" smtClean="0">
                <a:latin typeface="Arial" pitchFamily="34" charset="0"/>
                <a:cs typeface="Arial" pitchFamily="34" charset="0"/>
              </a:rPr>
              <a:t>                   But, repairs are covered when necessary to make the equipment usable.</a:t>
            </a:r>
            <a:r>
              <a:rPr lang="en-US" sz="1200" b="0" i="0" u="none" baseline="0" dirty="0" smtClean="0">
                <a:latin typeface="Arial" pitchFamily="34" charset="0"/>
                <a:cs typeface="Arial" pitchFamily="34" charset="0"/>
              </a:rPr>
              <a:t> </a:t>
            </a:r>
          </a:p>
          <a:p>
            <a:r>
              <a:rPr lang="en-US" sz="1200" kern="1200" dirty="0" smtClean="0">
                <a:solidFill>
                  <a:schemeClr val="tx1"/>
                </a:solidFill>
                <a:effectLst/>
                <a:latin typeface="+mn-lt"/>
                <a:ea typeface="+mn-ea"/>
                <a:cs typeface="+mn-cs"/>
              </a:rPr>
              <a:t>		Remember, maintenance issues lead to injuries and can be avoided.</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		Currently insurance coverage does not address them until they become a repairable item (which may be after injury!). </a:t>
            </a:r>
          </a:p>
          <a:p>
            <a:r>
              <a:rPr lang="en-US" sz="1200" kern="1200" baseline="0" dirty="0" smtClean="0">
                <a:solidFill>
                  <a:schemeClr val="tx1"/>
                </a:solidFill>
                <a:effectLst/>
                <a:latin typeface="+mn-lt"/>
                <a:ea typeface="+mn-ea"/>
                <a:cs typeface="+mn-cs"/>
              </a:rPr>
              <a:t>		Thus, this maintenance training should help avoid these injuries.</a:t>
            </a:r>
            <a:endParaRPr lang="en-US" sz="1200" b="0" i="0" u="none" baseline="0" dirty="0" smtClean="0">
              <a:latin typeface="Arial" pitchFamily="34" charset="0"/>
              <a:cs typeface="Arial" pitchFamily="34" charset="0"/>
            </a:endParaRPr>
          </a:p>
          <a:p>
            <a:endParaRPr lang="en-US" sz="1200" b="0" i="0" u="none" baseline="0" dirty="0" smtClean="0">
              <a:latin typeface="Arial" pitchFamily="34" charset="0"/>
              <a:cs typeface="Arial" pitchFamily="34" charset="0"/>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participants: </a:t>
            </a:r>
            <a:r>
              <a:rPr lang="en-US" sz="1200" b="0" kern="1200" dirty="0" smtClean="0">
                <a:solidFill>
                  <a:schemeClr val="tx1"/>
                </a:solidFill>
                <a:effectLst/>
                <a:latin typeface="+mn-lt"/>
                <a:ea typeface="+mn-ea"/>
                <a:cs typeface="+mn-cs"/>
              </a:rPr>
              <a:t>Raise your hand if you know how to contact a wheelchair</a:t>
            </a:r>
            <a:r>
              <a:rPr lang="en-US" sz="1200" b="0" kern="1200" baseline="0" dirty="0" smtClean="0">
                <a:solidFill>
                  <a:schemeClr val="tx1"/>
                </a:solidFill>
                <a:effectLst/>
                <a:latin typeface="+mn-lt"/>
                <a:ea typeface="+mn-ea"/>
                <a:cs typeface="+mn-cs"/>
              </a:rPr>
              <a:t> maintenance expert.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Acknowledge the number of people who raised their hand.</a:t>
            </a:r>
            <a:endParaRPr lang="en-US" sz="120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u="none" kern="1200" baseline="0" dirty="0" smtClean="0">
                <a:solidFill>
                  <a:schemeClr val="tx1"/>
                </a:solidFill>
                <a:effectLst/>
                <a:latin typeface="+mn-lt"/>
                <a:ea typeface="+mn-ea"/>
                <a:cs typeface="+mn-cs"/>
              </a:rPr>
              <a:t>A wheelchair maintenance expert can include the wheelchair vendor, a wheelchair clinic, a wheelchair technician or a wheelchair supplier.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u="none" kern="1200" baseline="0" dirty="0" smtClean="0">
                <a:solidFill>
                  <a:schemeClr val="tx1"/>
                </a:solidFill>
                <a:effectLst/>
                <a:latin typeface="+mn-lt"/>
                <a:ea typeface="+mn-ea"/>
                <a:cs typeface="+mn-cs"/>
              </a:rPr>
              <a:t>It is important to be proactive! </a:t>
            </a:r>
            <a:r>
              <a:rPr lang="en-US" sz="1200" u="none" kern="1200" dirty="0" smtClean="0">
                <a:solidFill>
                  <a:schemeClr val="tx1"/>
                </a:solidFill>
                <a:effectLst/>
                <a:latin typeface="+mn-lt"/>
                <a:ea typeface="+mn-ea"/>
                <a:cs typeface="+mn-cs"/>
              </a:rPr>
              <a:t>Call your wheelchair maintenance expert right</a:t>
            </a:r>
            <a:r>
              <a:rPr lang="en-US" sz="1200" u="none" kern="1200" baseline="0" dirty="0" smtClean="0">
                <a:solidFill>
                  <a:schemeClr val="tx1"/>
                </a:solidFill>
                <a:effectLst/>
                <a:latin typeface="+mn-lt"/>
                <a:ea typeface="+mn-ea"/>
                <a:cs typeface="+mn-cs"/>
              </a:rPr>
              <a:t> away </a:t>
            </a:r>
            <a:r>
              <a:rPr lang="en-US" sz="1200" u="none" kern="1200" dirty="0" smtClean="0">
                <a:solidFill>
                  <a:schemeClr val="tx1"/>
                </a:solidFill>
                <a:effectLst/>
                <a:latin typeface="+mn-lt"/>
                <a:ea typeface="+mn-ea"/>
                <a:cs typeface="+mn-cs"/>
              </a:rPr>
              <a:t>when you identify</a:t>
            </a:r>
            <a:r>
              <a:rPr lang="en-US" sz="1200" u="none" kern="1200" baseline="0" dirty="0" smtClean="0">
                <a:solidFill>
                  <a:schemeClr val="tx1"/>
                </a:solidFill>
                <a:effectLst/>
                <a:latin typeface="+mn-lt"/>
                <a:ea typeface="+mn-ea"/>
                <a:cs typeface="+mn-cs"/>
              </a:rPr>
              <a:t> problems.</a:t>
            </a:r>
            <a:endParaRPr lang="en-US" sz="1200" u="none" dirty="0" smtClean="0"/>
          </a:p>
          <a:p>
            <a:endParaRPr lang="en-US" sz="1200" b="0" u="sng"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Click to appear the next message on the slide and a</a:t>
            </a:r>
            <a:r>
              <a:rPr lang="en-US" sz="1200" b="1" kern="1200" dirty="0" smtClean="0">
                <a:solidFill>
                  <a:schemeClr val="tx1"/>
                </a:solidFill>
                <a:effectLst/>
                <a:latin typeface="+mn-lt"/>
                <a:ea typeface="+mn-ea"/>
                <a:cs typeface="+mn-cs"/>
              </a:rPr>
              <a:t>dvice: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wheelchair maintenance </a:t>
            </a:r>
            <a:r>
              <a:rPr lang="en-US" sz="1200" u="none" kern="1200" dirty="0" smtClean="0">
                <a:solidFill>
                  <a:schemeClr val="tx1"/>
                </a:solidFill>
                <a:effectLst/>
                <a:latin typeface="+mn-lt"/>
                <a:ea typeface="+mn-ea"/>
                <a:cs typeface="+mn-cs"/>
              </a:rPr>
              <a:t>expert is</a:t>
            </a:r>
            <a:r>
              <a:rPr lang="en-US" sz="1200" u="none" kern="1200" baseline="0" dirty="0" smtClean="0">
                <a:solidFill>
                  <a:schemeClr val="tx1"/>
                </a:solidFill>
                <a:effectLst/>
                <a:latin typeface="+mn-lt"/>
                <a:ea typeface="+mn-ea"/>
                <a:cs typeface="+mn-cs"/>
              </a:rPr>
              <a:t> not compliant, contact your local wheelchair clinic. </a:t>
            </a:r>
          </a:p>
          <a:p>
            <a:r>
              <a:rPr lang="en-US" sz="1200" kern="1200" dirty="0" smtClean="0">
                <a:solidFill>
                  <a:schemeClr val="tx1"/>
                </a:solidFill>
                <a:effectLst/>
                <a:latin typeface="+mn-lt"/>
                <a:ea typeface="+mn-ea"/>
                <a:cs typeface="+mn-cs"/>
              </a:rPr>
              <a:t>They can advocate for you or help you get assessed for a more functional wheelchair.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strongly</a:t>
            </a:r>
            <a:r>
              <a:rPr lang="en-US" sz="1200" kern="1200" baseline="0" dirty="0" smtClean="0">
                <a:solidFill>
                  <a:schemeClr val="tx1"/>
                </a:solidFill>
                <a:effectLst/>
                <a:latin typeface="+mn-lt"/>
                <a:ea typeface="+mn-ea"/>
                <a:cs typeface="+mn-cs"/>
              </a:rPr>
              <a:t> encourage you to learn from the wheelchair maintenance expert when they repair your wheelchair. This may teach you further repair skills than what is taught in this basic maintenance course. </a:t>
            </a:r>
            <a:endParaRPr lang="en-US" sz="1200" kern="1200" dirty="0" smtClean="0">
              <a:solidFill>
                <a:srgbClr val="FF0000"/>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8C57A30-42A3-EA4B-86AB-938184CFBA84}" type="slidenum">
              <a:rPr lang="en-US" smtClean="0"/>
              <a:pPr/>
              <a:t>9</a:t>
            </a:fld>
            <a:endParaRPr lang="en-US"/>
          </a:p>
        </p:txBody>
      </p:sp>
    </p:spTree>
    <p:extLst>
      <p:ext uri="{BB962C8B-B14F-4D97-AF65-F5344CB8AC3E}">
        <p14:creationId xmlns:p14="http://schemas.microsoft.com/office/powerpoint/2010/main" val="173888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t>Explain: </a:t>
            </a:r>
            <a:r>
              <a:rPr lang="en-US" dirty="0" smtClean="0"/>
              <a:t>All wheelchairs require periodic maintenance to operate properly.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Examples include cleaning the caster axles.</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Some wheelchair parts require periodic repair and replacement.</a:t>
            </a:r>
            <a:r>
              <a:rPr lang="en-US" baseline="0" dirty="0" smtClean="0"/>
              <a:t>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Repair and replacement of components can extend the life of the wheelchair and make using it much easier.</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Examples include patching a flat tire.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u="none" baseline="0" dirty="0" smtClean="0"/>
              <a:t>Much like a car, </a:t>
            </a:r>
            <a:r>
              <a:rPr lang="en-US" u="sng" baseline="0" dirty="0" smtClean="0"/>
              <a:t>i</a:t>
            </a:r>
            <a:r>
              <a:rPr lang="en-US" baseline="0" dirty="0" smtClean="0"/>
              <a:t>f a wheelchair is not properly maintained, it can become more difficult to operate, and it will not perform as well as when it was new. </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t>Emphasize: </a:t>
            </a:r>
            <a:r>
              <a:rPr lang="en-US" b="0" dirty="0" smtClean="0"/>
              <a:t>W</a:t>
            </a:r>
            <a:r>
              <a:rPr lang="en-US" sz="3200" dirty="0" smtClean="0">
                <a:latin typeface="Arial" pitchFamily="34" charset="0"/>
                <a:cs typeface="Arial" pitchFamily="34" charset="0"/>
              </a:rPr>
              <a:t>heelchair check-ups are likely to reduce adverse events related to wheelchair breakdowns.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3200" dirty="0" smtClean="0">
              <a:latin typeface="Arial" pitchFamily="34" charset="0"/>
              <a:cs typeface="Arial" pitchFamily="34" charset="0"/>
            </a:endParaRPr>
          </a:p>
          <a:p>
            <a:endParaRPr lang="en-US" dirty="0" smtClean="0"/>
          </a:p>
        </p:txBody>
      </p:sp>
      <p:sp>
        <p:nvSpPr>
          <p:cNvPr id="4" name="Slide Number Placeholder 3"/>
          <p:cNvSpPr>
            <a:spLocks noGrp="1"/>
          </p:cNvSpPr>
          <p:nvPr>
            <p:ph type="sldNum" sz="quarter" idx="10"/>
          </p:nvPr>
        </p:nvSpPr>
        <p:spPr/>
        <p:txBody>
          <a:bodyPr/>
          <a:lstStyle/>
          <a:p>
            <a:fld id="{4A7BBE56-6B44-3C42-BCBA-61D257C3FC17}" type="slidenum">
              <a:rPr lang="en-US" smtClean="0"/>
              <a:pPr/>
              <a:t>10</a:t>
            </a:fld>
            <a:endParaRPr lang="en-US"/>
          </a:p>
        </p:txBody>
      </p:sp>
    </p:spTree>
    <p:extLst>
      <p:ext uri="{BB962C8B-B14F-4D97-AF65-F5344CB8AC3E}">
        <p14:creationId xmlns:p14="http://schemas.microsoft.com/office/powerpoint/2010/main" val="239363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37A4C-5F20-DD43-B683-1021B1CD93D0}" type="datetime1">
              <a:rPr lang="en-US" smtClean="0"/>
              <a:pPr/>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49E0C-D6D1-47AF-97BE-08D458380579}" type="slidenum">
              <a:rPr lang="en-US" smtClean="0"/>
              <a:pPr/>
              <a:t>‹#›</a:t>
            </a:fld>
            <a:endParaRPr lang="en-US"/>
          </a:p>
        </p:txBody>
      </p:sp>
    </p:spTree>
    <p:extLst>
      <p:ext uri="{BB962C8B-B14F-4D97-AF65-F5344CB8AC3E}">
        <p14:creationId xmlns:p14="http://schemas.microsoft.com/office/powerpoint/2010/main" val="77967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50B4A-0379-B440-B459-00630367CA15}" type="datetime1">
              <a:rPr lang="en-US" smtClean="0"/>
              <a:pPr/>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49E0C-D6D1-47AF-97BE-08D458380579}" type="slidenum">
              <a:rPr lang="en-US" smtClean="0"/>
              <a:pPr/>
              <a:t>‹#›</a:t>
            </a:fld>
            <a:endParaRPr lang="en-US"/>
          </a:p>
        </p:txBody>
      </p:sp>
    </p:spTree>
    <p:extLst>
      <p:ext uri="{BB962C8B-B14F-4D97-AF65-F5344CB8AC3E}">
        <p14:creationId xmlns:p14="http://schemas.microsoft.com/office/powerpoint/2010/main" val="362220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69B3D-776B-1741-A939-5C02016FDE01}" type="datetime1">
              <a:rPr lang="en-US" smtClean="0"/>
              <a:pPr/>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49E0C-D6D1-47AF-97BE-08D458380579}" type="slidenum">
              <a:rPr lang="en-US" smtClean="0"/>
              <a:pPr/>
              <a:t>‹#›</a:t>
            </a:fld>
            <a:endParaRPr lang="en-US"/>
          </a:p>
        </p:txBody>
      </p:sp>
    </p:spTree>
    <p:extLst>
      <p:ext uri="{BB962C8B-B14F-4D97-AF65-F5344CB8AC3E}">
        <p14:creationId xmlns:p14="http://schemas.microsoft.com/office/powerpoint/2010/main" val="28206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E0D3D-01CD-9547-A5FC-FE2979992F31}" type="datetime1">
              <a:rPr lang="en-US" smtClean="0"/>
              <a:pPr/>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49E0C-D6D1-47AF-97BE-08D458380579}" type="slidenum">
              <a:rPr lang="en-US" smtClean="0"/>
              <a:pPr/>
              <a:t>‹#›</a:t>
            </a:fld>
            <a:endParaRPr lang="en-US"/>
          </a:p>
        </p:txBody>
      </p:sp>
    </p:spTree>
    <p:extLst>
      <p:ext uri="{BB962C8B-B14F-4D97-AF65-F5344CB8AC3E}">
        <p14:creationId xmlns:p14="http://schemas.microsoft.com/office/powerpoint/2010/main" val="366392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42587-92FC-BD4A-8559-819FAC826A3F}" type="datetime1">
              <a:rPr lang="en-US" smtClean="0"/>
              <a:pPr/>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49E0C-D6D1-47AF-97BE-08D458380579}" type="slidenum">
              <a:rPr lang="en-US" smtClean="0"/>
              <a:pPr/>
              <a:t>‹#›</a:t>
            </a:fld>
            <a:endParaRPr lang="en-US"/>
          </a:p>
        </p:txBody>
      </p:sp>
    </p:spTree>
    <p:extLst>
      <p:ext uri="{BB962C8B-B14F-4D97-AF65-F5344CB8AC3E}">
        <p14:creationId xmlns:p14="http://schemas.microsoft.com/office/powerpoint/2010/main" val="115313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57C11-50E3-B64D-BFCE-0B13D26005FF}" type="datetime1">
              <a:rPr lang="en-US" smtClean="0"/>
              <a:pPr/>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49E0C-D6D1-47AF-97BE-08D458380579}" type="slidenum">
              <a:rPr lang="en-US" smtClean="0"/>
              <a:pPr/>
              <a:t>‹#›</a:t>
            </a:fld>
            <a:endParaRPr lang="en-US"/>
          </a:p>
        </p:txBody>
      </p:sp>
    </p:spTree>
    <p:extLst>
      <p:ext uri="{BB962C8B-B14F-4D97-AF65-F5344CB8AC3E}">
        <p14:creationId xmlns:p14="http://schemas.microsoft.com/office/powerpoint/2010/main" val="38557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CF5DD5-8981-3048-8312-62066D1BA1EE}" type="datetime1">
              <a:rPr lang="en-US" smtClean="0"/>
              <a:pPr/>
              <a:t>8/14/2015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F49E0C-D6D1-47AF-97BE-08D458380579}" type="slidenum">
              <a:rPr lang="en-US" smtClean="0"/>
              <a:pPr/>
              <a:t>‹#›</a:t>
            </a:fld>
            <a:endParaRPr lang="en-US"/>
          </a:p>
        </p:txBody>
      </p:sp>
    </p:spTree>
    <p:extLst>
      <p:ext uri="{BB962C8B-B14F-4D97-AF65-F5344CB8AC3E}">
        <p14:creationId xmlns:p14="http://schemas.microsoft.com/office/powerpoint/2010/main" val="179968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CFB297-397B-CB4E-801B-E65C405CE7D1}" type="datetime1">
              <a:rPr lang="en-US" smtClean="0"/>
              <a:pPr/>
              <a:t>8/14/2015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F49E0C-D6D1-47AF-97BE-08D458380579}" type="slidenum">
              <a:rPr lang="en-US" smtClean="0"/>
              <a:pPr/>
              <a:t>‹#›</a:t>
            </a:fld>
            <a:endParaRPr lang="en-US"/>
          </a:p>
        </p:txBody>
      </p:sp>
    </p:spTree>
    <p:extLst>
      <p:ext uri="{BB962C8B-B14F-4D97-AF65-F5344CB8AC3E}">
        <p14:creationId xmlns:p14="http://schemas.microsoft.com/office/powerpoint/2010/main" val="96043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3C96D-38A0-B749-ADD3-6C3A8F6FC9C2}" type="datetime1">
              <a:rPr lang="en-US" smtClean="0"/>
              <a:pPr/>
              <a:t>8/14/2015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F49E0C-D6D1-47AF-97BE-08D458380579}" type="slidenum">
              <a:rPr lang="en-US" smtClean="0"/>
              <a:pPr/>
              <a:t>‹#›</a:t>
            </a:fld>
            <a:endParaRPr lang="en-US"/>
          </a:p>
        </p:txBody>
      </p:sp>
    </p:spTree>
    <p:extLst>
      <p:ext uri="{BB962C8B-B14F-4D97-AF65-F5344CB8AC3E}">
        <p14:creationId xmlns:p14="http://schemas.microsoft.com/office/powerpoint/2010/main" val="343326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DD93E-7E82-DC48-971E-51A11CE78037}" type="datetime1">
              <a:rPr lang="en-US" smtClean="0"/>
              <a:pPr/>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49E0C-D6D1-47AF-97BE-08D458380579}" type="slidenum">
              <a:rPr lang="en-US" smtClean="0"/>
              <a:pPr/>
              <a:t>‹#›</a:t>
            </a:fld>
            <a:endParaRPr lang="en-US"/>
          </a:p>
        </p:txBody>
      </p:sp>
    </p:spTree>
    <p:extLst>
      <p:ext uri="{BB962C8B-B14F-4D97-AF65-F5344CB8AC3E}">
        <p14:creationId xmlns:p14="http://schemas.microsoft.com/office/powerpoint/2010/main" val="379712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385E8-2E02-FB4C-BF07-D041804C18EB}" type="datetime1">
              <a:rPr lang="en-US" smtClean="0"/>
              <a:pPr/>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49E0C-D6D1-47AF-97BE-08D458380579}" type="slidenum">
              <a:rPr lang="en-US" smtClean="0"/>
              <a:pPr/>
              <a:t>‹#›</a:t>
            </a:fld>
            <a:endParaRPr lang="en-US"/>
          </a:p>
        </p:txBody>
      </p:sp>
    </p:spTree>
    <p:extLst>
      <p:ext uri="{BB962C8B-B14F-4D97-AF65-F5344CB8AC3E}">
        <p14:creationId xmlns:p14="http://schemas.microsoft.com/office/powerpoint/2010/main" val="156486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04CC6-65E4-C24D-BF6F-AE513AD5604C}" type="datetime1">
              <a:rPr lang="en-US" smtClean="0"/>
              <a:pPr/>
              <a:t>8/14/2015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49E0C-D6D1-47AF-97BE-08D458380579}" type="slidenum">
              <a:rPr lang="en-US" smtClean="0"/>
              <a:pPr/>
              <a:t>‹#›</a:t>
            </a:fld>
            <a:endParaRPr lang="en-US"/>
          </a:p>
        </p:txBody>
      </p:sp>
    </p:spTree>
    <p:extLst>
      <p:ext uri="{BB962C8B-B14F-4D97-AF65-F5344CB8AC3E}">
        <p14:creationId xmlns:p14="http://schemas.microsoft.com/office/powerpoint/2010/main" val="3189768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wmf"/><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12" Type="http://schemas.openxmlformats.org/officeDocument/2006/relationships/image" Target="../media/image7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 Id="rId9" Type="http://schemas.openxmlformats.org/officeDocument/2006/relationships/image" Target="../media/image83.jpeg"/></Relationships>
</file>

<file path=ppt/slides/_rels/slide2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9.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95.jpeg"/><Relationship Id="rId4" Type="http://schemas.openxmlformats.org/officeDocument/2006/relationships/image" Target="../media/image94.jpeg"/></Relationships>
</file>

<file path=ppt/slides/_rels/slide31.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 Id="rId9" Type="http://schemas.openxmlformats.org/officeDocument/2006/relationships/image" Target="../media/image102.jpeg"/></Relationships>
</file>

<file path=ppt/slides/_rels/slide3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33.xml.rels><?xml version="1.0" encoding="UTF-8" standalone="yes"?>
<Relationships xmlns="http://schemas.openxmlformats.org/package/2006/relationships"><Relationship Id="rId3" Type="http://schemas.openxmlformats.org/officeDocument/2006/relationships/image" Target="../media/image107.jpeg"/><Relationship Id="rId7" Type="http://schemas.openxmlformats.org/officeDocument/2006/relationships/image" Target="../media/image111.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s>
</file>

<file path=ppt/slides/_rels/slide3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9.jpeg"/><Relationship Id="rId7" Type="http://schemas.openxmlformats.org/officeDocument/2006/relationships/image" Target="../media/image116.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37.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image" Target="../media/image121.jpeg"/><Relationship Id="rId7" Type="http://schemas.openxmlformats.org/officeDocument/2006/relationships/image" Target="../media/image125.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38.xml.rels><?xml version="1.0" encoding="UTF-8" standalone="yes"?>
<Relationships xmlns="http://schemas.openxmlformats.org/package/2006/relationships"><Relationship Id="rId3" Type="http://schemas.openxmlformats.org/officeDocument/2006/relationships/image" Target="../media/image127.jpeg"/><Relationship Id="rId7" Type="http://schemas.openxmlformats.org/officeDocument/2006/relationships/image" Target="../media/image131.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39.xml.rels><?xml version="1.0" encoding="UTF-8" standalone="yes"?>
<Relationships xmlns="http://schemas.openxmlformats.org/package/2006/relationships"><Relationship Id="rId8" Type="http://schemas.openxmlformats.org/officeDocument/2006/relationships/image" Target="../media/image137.jpeg"/><Relationship Id="rId3" Type="http://schemas.openxmlformats.org/officeDocument/2006/relationships/image" Target="../media/image132.jpeg"/><Relationship Id="rId7" Type="http://schemas.openxmlformats.org/officeDocument/2006/relationships/image" Target="../media/image136.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jpeg"/><Relationship Id="rId9" Type="http://schemas.openxmlformats.org/officeDocument/2006/relationships/image" Target="../media/image13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39.jpeg"/><Relationship Id="rId7" Type="http://schemas.openxmlformats.org/officeDocument/2006/relationships/image" Target="../media/image143.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_rels/slide41.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46.jpeg"/><Relationship Id="rId4" Type="http://schemas.openxmlformats.org/officeDocument/2006/relationships/image" Target="../media/image145.jpeg"/></Relationships>
</file>

<file path=ppt/slides/_rels/slide42.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50.jpeg"/><Relationship Id="rId5" Type="http://schemas.openxmlformats.org/officeDocument/2006/relationships/image" Target="../media/image149.jpeg"/><Relationship Id="rId4" Type="http://schemas.openxmlformats.org/officeDocument/2006/relationships/image" Target="../media/image148.jpeg"/></Relationships>
</file>

<file path=ppt/slides/_rels/slide43.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jpeg"/></Relationships>
</file>

<file path=ppt/slides/_rels/slide44.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7.jpeg"/><Relationship Id="rId4" Type="http://schemas.openxmlformats.org/officeDocument/2006/relationships/image" Target="../media/image156.jpeg"/></Relationships>
</file>

<file path=ppt/slides/_rels/slide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62.jpeg"/><Relationship Id="rId3" Type="http://schemas.openxmlformats.org/officeDocument/2006/relationships/image" Target="../media/image158.png"/><Relationship Id="rId7" Type="http://schemas.openxmlformats.org/officeDocument/2006/relationships/image" Target="../media/image161.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60.jpeg"/><Relationship Id="rId5" Type="http://schemas.openxmlformats.org/officeDocument/2006/relationships/image" Target="../media/image17.jpeg"/><Relationship Id="rId4" Type="http://schemas.openxmlformats.org/officeDocument/2006/relationships/image" Target="../media/image159.jpeg"/></Relationships>
</file>

<file path=ppt/slides/_rels/slide49.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65.jpeg"/><Relationship Id="rId4" Type="http://schemas.openxmlformats.org/officeDocument/2006/relationships/image" Target="../media/image16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6.jpeg"/><Relationship Id="rId7" Type="http://schemas.openxmlformats.org/officeDocument/2006/relationships/image" Target="../media/image170.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69.jpeg"/><Relationship Id="rId5" Type="http://schemas.openxmlformats.org/officeDocument/2006/relationships/image" Target="../media/image168.jpeg"/><Relationship Id="rId4" Type="http://schemas.openxmlformats.org/officeDocument/2006/relationships/image" Target="../media/image16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74.jpeg"/><Relationship Id="rId5" Type="http://schemas.openxmlformats.org/officeDocument/2006/relationships/image" Target="../media/image173.jpeg"/><Relationship Id="rId4" Type="http://schemas.openxmlformats.org/officeDocument/2006/relationships/image" Target="../media/image172.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png"/><Relationship Id="rId7"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524000"/>
          </a:xfrm>
        </p:spPr>
        <p:txBody>
          <a:bodyPr>
            <a:normAutofit/>
          </a:bodyPr>
          <a:lstStyle/>
          <a:p>
            <a:r>
              <a:rPr lang="en-US" b="1" dirty="0" smtClean="0">
                <a:latin typeface="+mn-lt"/>
                <a:cs typeface="Arial" pitchFamily="34" charset="0"/>
              </a:rPr>
              <a:t>Manual Wheelchair Maintenance Training</a:t>
            </a:r>
            <a:endParaRPr lang="en-US" dirty="0">
              <a:latin typeface="+mn-lt"/>
              <a:cs typeface="Arial" pitchFamily="34" charset="0"/>
            </a:endParaRPr>
          </a:p>
        </p:txBody>
      </p:sp>
      <p:sp>
        <p:nvSpPr>
          <p:cNvPr id="4" name="Subtitle 2"/>
          <p:cNvSpPr txBox="1">
            <a:spLocks/>
          </p:cNvSpPr>
          <p:nvPr/>
        </p:nvSpPr>
        <p:spPr>
          <a:xfrm>
            <a:off x="3316832" y="4800600"/>
            <a:ext cx="28956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dirty="0" smtClean="0">
                <a:cs typeface="Arial" pitchFamily="34" charset="0"/>
              </a:rPr>
              <a:t>Version 2015-08-14</a:t>
            </a:r>
            <a:endParaRPr lang="en-US" sz="2400" dirty="0">
              <a:cs typeface="Arial" pitchFamily="34" charset="0"/>
            </a:endParaRPr>
          </a:p>
        </p:txBody>
      </p:sp>
      <p:pic>
        <p:nvPicPr>
          <p:cNvPr id="6" name="Picture 3" descr="A manual wheelchair user inspects the arm rest of his wheelchai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90800" y="1600200"/>
            <a:ext cx="4156269" cy="31913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228600" y="5257800"/>
            <a:ext cx="8839200" cy="17526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dirty="0" smtClean="0">
                <a:latin typeface="+mj-lt"/>
                <a:cs typeface="Arial" pitchFamily="34" charset="0"/>
              </a:rPr>
              <a:t>This training material was supported by the U.S. Department of Health and Human Services, National Institute on Disability Independent Living and Rehabilitation Research  (H133A120004).  The contents of this manual are solely the responsibility of the authors and do not necessarily represent the official views of the U.S. Department Health and Human Services.</a:t>
            </a:r>
          </a:p>
          <a:p>
            <a:r>
              <a:rPr lang="en-US" sz="1800" dirty="0">
                <a:cs typeface="Arial" pitchFamily="34" charset="0"/>
              </a:rPr>
              <a:t>This training material was supported by the U.S. Department of Health and Human Services, National Institute on Disability Independent Living and Rehabilitation Research  (H133A120004).  The contents of this manual are solely the responsibility of the authors and do not necessarily represent the official views of the U.S. Department Health and Human Services.</a:t>
            </a:r>
          </a:p>
          <a:p>
            <a:r>
              <a:rPr lang="en-US" sz="1800" dirty="0"/>
              <a:t>This work is protected by the Creative Commons Attribution-</a:t>
            </a:r>
            <a:r>
              <a:rPr lang="en-US" sz="1800" dirty="0" err="1"/>
              <a:t>NonCommercial</a:t>
            </a:r>
            <a:r>
              <a:rPr lang="en-US" sz="1800" dirty="0"/>
              <a:t>-</a:t>
            </a:r>
            <a:r>
              <a:rPr lang="en-US" sz="1800" dirty="0" err="1"/>
              <a:t>NoDerivs</a:t>
            </a:r>
            <a:r>
              <a:rPr lang="en-US" sz="1800" dirty="0"/>
              <a:t> (CC BY-NC-ND) license. For more information, see </a:t>
            </a:r>
            <a:r>
              <a:rPr lang="en-US" sz="1800" u="sng" dirty="0">
                <a:hlinkClick r:id="rId4"/>
              </a:rPr>
              <a:t>http://creativecommons.org/licenses/by-nc-nd/3.0/</a:t>
            </a:r>
            <a:r>
              <a:rPr lang="en-US" sz="1800" u="sng" dirty="0"/>
              <a:t> </a:t>
            </a:r>
            <a:endParaRPr lang="en-US" sz="1800" dirty="0"/>
          </a:p>
          <a:p>
            <a:endParaRPr lang="en-US" sz="1800" dirty="0" smtClean="0">
              <a:latin typeface="+mj-lt"/>
              <a:cs typeface="Arial" pitchFamily="34" charset="0"/>
            </a:endParaRPr>
          </a:p>
          <a:p>
            <a:endParaRPr lang="en-US" sz="1800" dirty="0">
              <a:latin typeface="+mj-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9144000" cy="954107"/>
          </a:xfrm>
          <a:prstGeom prst="rect">
            <a:avLst/>
          </a:prstGeom>
          <a:noFill/>
        </p:spPr>
        <p:txBody>
          <a:bodyPr wrap="square" rtlCol="0" anchor="ctr">
            <a:spAutoFit/>
          </a:bodyPr>
          <a:lstStyle/>
          <a:p>
            <a:pPr marL="0" lvl="1"/>
            <a:r>
              <a:rPr lang="en-US" sz="2800" b="1" dirty="0" smtClean="0">
                <a:latin typeface="+mj-lt"/>
                <a:cs typeface="Arial" pitchFamily="34" charset="0"/>
              </a:rPr>
              <a:t>Wheelchair </a:t>
            </a:r>
            <a:r>
              <a:rPr lang="en-US" sz="2800" b="1" dirty="0">
                <a:latin typeface="+mj-lt"/>
                <a:cs typeface="Arial" pitchFamily="34" charset="0"/>
              </a:rPr>
              <a:t>check-ups are likely to reduce adverse events related to wheelchair </a:t>
            </a:r>
            <a:r>
              <a:rPr lang="en-US" sz="2800" b="1" dirty="0" smtClean="0">
                <a:latin typeface="+mj-lt"/>
                <a:cs typeface="Arial" pitchFamily="34" charset="0"/>
              </a:rPr>
              <a:t>breakdowns.</a:t>
            </a:r>
            <a:endParaRPr lang="en-US" sz="2800" b="1" dirty="0">
              <a:latin typeface="+mj-lt"/>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a:t>
            </a:r>
            <a:endParaRPr lang="en-US" sz="1400" dirty="0">
              <a:solidFill>
                <a:schemeClr val="bg1"/>
              </a:solidFill>
              <a:latin typeface="Arial" pitchFamily="34" charset="0"/>
              <a:cs typeface="Arial" pitchFamily="34" charset="0"/>
            </a:endParaRPr>
          </a:p>
        </p:txBody>
      </p:sp>
      <p:sp>
        <p:nvSpPr>
          <p:cNvPr id="5" name="TextBox 4"/>
          <p:cNvSpPr txBox="1"/>
          <p:nvPr/>
        </p:nvSpPr>
        <p:spPr>
          <a:xfrm>
            <a:off x="5562600" y="6553200"/>
            <a:ext cx="3455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Background                   Page </a:t>
            </a:r>
            <a:fld id="{6FBFF26C-339B-49FD-901B-F90F6B01F306}" type="slidenum">
              <a:rPr lang="en-US" sz="1400" smtClean="0">
                <a:solidFill>
                  <a:schemeClr val="bg1"/>
                </a:solidFill>
                <a:latin typeface="Arial" pitchFamily="34" charset="0"/>
                <a:cs typeface="Arial" pitchFamily="34" charset="0"/>
              </a:rPr>
              <a:pPr/>
              <a:t>10</a:t>
            </a:fld>
            <a:endParaRPr lang="en-US" sz="1400" dirty="0">
              <a:solidFill>
                <a:schemeClr val="bg1"/>
              </a:solidFill>
              <a:latin typeface="Arial" pitchFamily="34" charset="0"/>
              <a:cs typeface="Arial" pitchFamily="34" charset="0"/>
            </a:endParaRPr>
          </a:p>
        </p:txBody>
      </p:sp>
      <p:sp>
        <p:nvSpPr>
          <p:cNvPr id="2" name="TextBox 1"/>
          <p:cNvSpPr txBox="1"/>
          <p:nvPr/>
        </p:nvSpPr>
        <p:spPr>
          <a:xfrm>
            <a:off x="1904999" y="2405491"/>
            <a:ext cx="2819401" cy="369332"/>
          </a:xfrm>
          <a:prstGeom prst="rect">
            <a:avLst/>
          </a:prstGeom>
          <a:noFill/>
        </p:spPr>
        <p:txBody>
          <a:bodyPr wrap="square" rtlCol="0">
            <a:spAutoFit/>
          </a:bodyPr>
          <a:lstStyle/>
          <a:p>
            <a:pPr algn="ctr"/>
            <a:r>
              <a:rPr lang="en-US" dirty="0" smtClean="0"/>
              <a:t>Cleaning caster axles</a:t>
            </a:r>
            <a:endParaRPr lang="en-US" dirty="0"/>
          </a:p>
        </p:txBody>
      </p:sp>
      <p:sp>
        <p:nvSpPr>
          <p:cNvPr id="8" name="TextBox 7"/>
          <p:cNvSpPr txBox="1"/>
          <p:nvPr/>
        </p:nvSpPr>
        <p:spPr>
          <a:xfrm>
            <a:off x="4996543" y="2417159"/>
            <a:ext cx="2140683" cy="369332"/>
          </a:xfrm>
          <a:prstGeom prst="rect">
            <a:avLst/>
          </a:prstGeom>
          <a:noFill/>
        </p:spPr>
        <p:txBody>
          <a:bodyPr wrap="square" rtlCol="0">
            <a:spAutoFit/>
          </a:bodyPr>
          <a:lstStyle/>
          <a:p>
            <a:pPr algn="ctr"/>
            <a:r>
              <a:rPr lang="en-US" dirty="0" smtClean="0"/>
              <a:t>Patching a flat tire</a:t>
            </a: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6543" y="2786491"/>
            <a:ext cx="2365208" cy="2183601"/>
          </a:xfrm>
          <a:prstGeom prst="rect">
            <a:avLst/>
          </a:prstGeom>
          <a:ln>
            <a:solidFill>
              <a:srgbClr val="223C5C"/>
            </a:solidFill>
          </a:ln>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3639" y="2786490"/>
            <a:ext cx="2594561" cy="2183601"/>
          </a:xfrm>
          <a:prstGeom prst="rect">
            <a:avLst/>
          </a:prstGeom>
          <a:ln>
            <a:solidFill>
              <a:srgbClr val="223C5C"/>
            </a:solidFill>
          </a:ln>
        </p:spPr>
      </p:pic>
      <p:sp>
        <p:nvSpPr>
          <p:cNvPr id="11" name="TextBox 10"/>
          <p:cNvSpPr txBox="1"/>
          <p:nvPr/>
        </p:nvSpPr>
        <p:spPr>
          <a:xfrm>
            <a:off x="1676400" y="5410200"/>
            <a:ext cx="6351162" cy="646331"/>
          </a:xfrm>
          <a:prstGeom prst="rect">
            <a:avLst/>
          </a:prstGeom>
          <a:noFill/>
        </p:spPr>
        <p:txBody>
          <a:bodyPr wrap="none" rtlCol="0">
            <a:spAutoFit/>
          </a:bodyPr>
          <a:lstStyle/>
          <a:p>
            <a:pPr marL="0" lvl="1"/>
            <a:r>
              <a:rPr lang="en-US" dirty="0" smtClean="0"/>
              <a:t>All </a:t>
            </a:r>
            <a:r>
              <a:rPr lang="en-US" dirty="0"/>
              <a:t>wheelchairs require periodic maintenance to operate </a:t>
            </a:r>
            <a:r>
              <a:rPr lang="en-US" dirty="0" smtClean="0"/>
              <a:t>properly</a:t>
            </a:r>
            <a:endParaRPr lang="en-US" dirty="0"/>
          </a:p>
          <a:p>
            <a:endParaRPr lang="en-US" dirty="0"/>
          </a:p>
        </p:txBody>
      </p:sp>
    </p:spTree>
    <p:extLst>
      <p:ext uri="{BB962C8B-B14F-4D97-AF65-F5344CB8AC3E}">
        <p14:creationId xmlns:p14="http://schemas.microsoft.com/office/powerpoint/2010/main" val="614672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05"/>
            <a:ext cx="9144000" cy="954107"/>
          </a:xfrm>
          <a:prstGeom prst="rect">
            <a:avLst/>
          </a:prstGeom>
          <a:noFill/>
        </p:spPr>
        <p:txBody>
          <a:bodyPr wrap="square" rtlCol="0" anchor="ctr">
            <a:spAutoFit/>
          </a:bodyPr>
          <a:lstStyle/>
          <a:p>
            <a:r>
              <a:rPr lang="en-US" sz="2800" b="1" dirty="0">
                <a:latin typeface="+mj-lt"/>
                <a:cs typeface="Arial" pitchFamily="34" charset="0"/>
              </a:rPr>
              <a:t>Inspection and action items are included in the maintenance </a:t>
            </a:r>
            <a:r>
              <a:rPr lang="en-US" sz="2800" b="1" dirty="0" smtClean="0">
                <a:latin typeface="+mj-lt"/>
                <a:cs typeface="Arial" pitchFamily="34" charset="0"/>
              </a:rPr>
              <a:t>schedule.</a:t>
            </a:r>
            <a:endParaRPr lang="en-US" sz="2800" b="1" dirty="0">
              <a:latin typeface="+mj-lt"/>
              <a:cs typeface="Arial" pitchFamily="34" charset="0"/>
            </a:endParaRPr>
          </a:p>
        </p:txBody>
      </p:sp>
      <p:sp>
        <p:nvSpPr>
          <p:cNvPr id="3" name="TextBox 2"/>
          <p:cNvSpPr txBox="1"/>
          <p:nvPr/>
        </p:nvSpPr>
        <p:spPr>
          <a:xfrm>
            <a:off x="304800" y="1798930"/>
            <a:ext cx="8458200" cy="461665"/>
          </a:xfrm>
          <a:prstGeom prst="rect">
            <a:avLst/>
          </a:prstGeom>
          <a:noFill/>
        </p:spPr>
        <p:txBody>
          <a:bodyPr wrap="square" rtlCol="0">
            <a:spAutoFit/>
          </a:bodyPr>
          <a:lstStyle/>
          <a:p>
            <a:endParaRPr lang="en-US" sz="1200" dirty="0" smtClean="0">
              <a:latin typeface="+mj-lt"/>
              <a:cs typeface="Arial" pitchFamily="34" charset="0"/>
            </a:endParaRPr>
          </a:p>
          <a:p>
            <a:pPr marL="742950" lvl="1" indent="-285750">
              <a:buFont typeface="Arial" pitchFamily="34" charset="0"/>
              <a:buChar char="•"/>
            </a:pPr>
            <a:endParaRPr lang="en-US" sz="1200" dirty="0">
              <a:latin typeface="+mj-lt"/>
              <a:cs typeface="Arial" pitchFamily="34" charset="0"/>
            </a:endParaRPr>
          </a:p>
        </p:txBody>
      </p:sp>
      <p:grpSp>
        <p:nvGrpSpPr>
          <p:cNvPr id="6" name="Group 5"/>
          <p:cNvGrpSpPr/>
          <p:nvPr/>
        </p:nvGrpSpPr>
        <p:grpSpPr>
          <a:xfrm>
            <a:off x="1353458" y="1360855"/>
            <a:ext cx="1846942" cy="2252470"/>
            <a:chOff x="584200" y="2503855"/>
            <a:chExt cx="2786742" cy="3184861"/>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200" y="2503855"/>
              <a:ext cx="2786742" cy="26122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4200" y="5166502"/>
              <a:ext cx="2786742" cy="522214"/>
            </a:xfrm>
            <a:prstGeom prst="rect">
              <a:avLst/>
            </a:prstGeom>
            <a:noFill/>
          </p:spPr>
          <p:txBody>
            <a:bodyPr wrap="square" rtlCol="0">
              <a:spAutoFit/>
            </a:bodyPr>
            <a:lstStyle/>
            <a:p>
              <a:pPr marL="0" lvl="1" algn="ctr"/>
              <a:r>
                <a:rPr lang="en-US" dirty="0" smtClean="0">
                  <a:latin typeface="+mj-lt"/>
                  <a:cs typeface="Arial" pitchFamily="34" charset="0"/>
                </a:rPr>
                <a:t>Inspection</a:t>
              </a:r>
              <a:endParaRPr lang="en-US" sz="1400" dirty="0">
                <a:latin typeface="+mj-lt"/>
                <a:cs typeface="Arial" pitchFamily="34" charset="0"/>
              </a:endParaRPr>
            </a:p>
          </p:txBody>
        </p:sp>
      </p:grpSp>
      <p:grpSp>
        <p:nvGrpSpPr>
          <p:cNvPr id="9" name="Group 8"/>
          <p:cNvGrpSpPr/>
          <p:nvPr/>
        </p:nvGrpSpPr>
        <p:grpSpPr>
          <a:xfrm>
            <a:off x="6743699" y="2598740"/>
            <a:ext cx="1142999" cy="1404888"/>
            <a:chOff x="6172201" y="3993625"/>
            <a:chExt cx="1981200" cy="2825409"/>
          </a:xfrm>
        </p:grpSpPr>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1" y="3993625"/>
              <a:ext cx="1981199" cy="20826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72201" y="6076260"/>
              <a:ext cx="1981200" cy="742774"/>
            </a:xfrm>
            <a:prstGeom prst="rect">
              <a:avLst/>
            </a:prstGeom>
            <a:noFill/>
          </p:spPr>
          <p:txBody>
            <a:bodyPr wrap="square" rtlCol="0">
              <a:spAutoFit/>
            </a:bodyPr>
            <a:lstStyle/>
            <a:p>
              <a:pPr marL="0" lvl="1" algn="ctr"/>
              <a:r>
                <a:rPr lang="en-US" dirty="0" smtClean="0">
                  <a:latin typeface="+mj-lt"/>
                  <a:cs typeface="Arial" pitchFamily="34" charset="0"/>
                </a:rPr>
                <a:t>Action</a:t>
              </a:r>
              <a:endParaRPr lang="en-US" sz="1400" dirty="0">
                <a:latin typeface="+mj-lt"/>
                <a:cs typeface="Arial" pitchFamily="34" charset="0"/>
              </a:endParaRPr>
            </a:p>
          </p:txBody>
        </p:sp>
      </p:grpSp>
      <p:grpSp>
        <p:nvGrpSpPr>
          <p:cNvPr id="12" name="Group 11"/>
          <p:cNvGrpSpPr/>
          <p:nvPr/>
        </p:nvGrpSpPr>
        <p:grpSpPr>
          <a:xfrm>
            <a:off x="4005944" y="1342489"/>
            <a:ext cx="1785256" cy="937046"/>
            <a:chOff x="3204883" y="1295400"/>
            <a:chExt cx="2703957" cy="2157396"/>
          </a:xfrm>
        </p:grpSpPr>
        <p:sp>
          <p:nvSpPr>
            <p:cNvPr id="13" name="Right Arrow 12"/>
            <p:cNvSpPr/>
            <p:nvPr/>
          </p:nvSpPr>
          <p:spPr>
            <a:xfrm>
              <a:off x="3733799" y="1981200"/>
              <a:ext cx="1676399"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3"/>
            <p:cNvSpPr txBox="1"/>
            <p:nvPr/>
          </p:nvSpPr>
          <p:spPr>
            <a:xfrm>
              <a:off x="3204883" y="2602469"/>
              <a:ext cx="2703957" cy="850327"/>
            </a:xfrm>
            <a:prstGeom prst="rect">
              <a:avLst/>
            </a:prstGeom>
            <a:noFill/>
          </p:spPr>
          <p:txBody>
            <a:bodyPr wrap="square" rtlCol="0">
              <a:spAutoFit/>
            </a:bodyPr>
            <a:lstStyle/>
            <a:p>
              <a:pPr marL="0" lvl="1" algn="ctr"/>
              <a:r>
                <a:rPr lang="en-US" dirty="0" smtClean="0">
                  <a:latin typeface="+mj-lt"/>
                  <a:cs typeface="Arial" pitchFamily="34" charset="0"/>
                </a:rPr>
                <a:t>No problems</a:t>
              </a:r>
              <a:endParaRPr lang="en-US" dirty="0">
                <a:latin typeface="+mj-lt"/>
                <a:cs typeface="Arial" pitchFamily="34" charset="0"/>
              </a:endParaRPr>
            </a:p>
          </p:txBody>
        </p:sp>
        <p:grpSp>
          <p:nvGrpSpPr>
            <p:cNvPr id="15" name="Group 14"/>
            <p:cNvGrpSpPr/>
            <p:nvPr/>
          </p:nvGrpSpPr>
          <p:grpSpPr>
            <a:xfrm>
              <a:off x="4117519" y="1295400"/>
              <a:ext cx="810987" cy="889928"/>
              <a:chOff x="3608615" y="1295400"/>
              <a:chExt cx="1191985" cy="1183060"/>
            </a:xfrm>
          </p:grpSpPr>
          <p:cxnSp>
            <p:nvCxnSpPr>
              <p:cNvPr id="16" name="Straight Connector 15"/>
              <p:cNvCxnSpPr/>
              <p:nvPr/>
            </p:nvCxnSpPr>
            <p:spPr>
              <a:xfrm>
                <a:off x="3608615" y="1952493"/>
                <a:ext cx="402770" cy="457201"/>
              </a:xfrm>
              <a:prstGeom prst="line">
                <a:avLst/>
              </a:prstGeom>
              <a:ln w="76200">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flipV="1">
                <a:off x="4011385" y="1295400"/>
                <a:ext cx="789215" cy="1183060"/>
              </a:xfrm>
              <a:prstGeom prst="line">
                <a:avLst/>
              </a:prstGeom>
              <a:ln w="76200">
                <a:solidFill>
                  <a:srgbClr val="92D050"/>
                </a:solidFill>
              </a:ln>
            </p:spPr>
            <p:style>
              <a:lnRef idx="1">
                <a:schemeClr val="accent3"/>
              </a:lnRef>
              <a:fillRef idx="0">
                <a:schemeClr val="accent3"/>
              </a:fillRef>
              <a:effectRef idx="0">
                <a:schemeClr val="accent3"/>
              </a:effectRef>
              <a:fontRef idx="minor">
                <a:schemeClr val="tx1"/>
              </a:fontRef>
            </p:style>
          </p:cxnSp>
        </p:grpSp>
      </p:grpSp>
      <p:grpSp>
        <p:nvGrpSpPr>
          <p:cNvPr id="18" name="Group 17"/>
          <p:cNvGrpSpPr/>
          <p:nvPr/>
        </p:nvGrpSpPr>
        <p:grpSpPr>
          <a:xfrm>
            <a:off x="4031343" y="2730964"/>
            <a:ext cx="1988457" cy="1067368"/>
            <a:chOff x="3331915" y="4635964"/>
            <a:chExt cx="2344058" cy="1067368"/>
          </a:xfrm>
        </p:grpSpPr>
        <p:sp>
          <p:nvSpPr>
            <p:cNvPr id="20" name="TextBox 19"/>
            <p:cNvSpPr txBox="1"/>
            <p:nvPr/>
          </p:nvSpPr>
          <p:spPr>
            <a:xfrm>
              <a:off x="3331915" y="5334000"/>
              <a:ext cx="2344058" cy="369332"/>
            </a:xfrm>
            <a:prstGeom prst="rect">
              <a:avLst/>
            </a:prstGeom>
            <a:noFill/>
          </p:spPr>
          <p:txBody>
            <a:bodyPr wrap="square" rtlCol="0">
              <a:spAutoFit/>
            </a:bodyPr>
            <a:lstStyle/>
            <a:p>
              <a:pPr marL="0" lvl="1" algn="ctr"/>
              <a:r>
                <a:rPr lang="en-US" dirty="0" smtClean="0">
                  <a:latin typeface="+mj-lt"/>
                  <a:cs typeface="Arial" pitchFamily="34" charset="0"/>
                </a:rPr>
                <a:t>Found a problem</a:t>
              </a:r>
              <a:endParaRPr lang="en-US" dirty="0">
                <a:latin typeface="+mj-lt"/>
                <a:cs typeface="Arial" pitchFamily="34" charset="0"/>
              </a:endParaRPr>
            </a:p>
          </p:txBody>
        </p:sp>
        <p:grpSp>
          <p:nvGrpSpPr>
            <p:cNvPr id="21" name="Group 20"/>
            <p:cNvGrpSpPr/>
            <p:nvPr/>
          </p:nvGrpSpPr>
          <p:grpSpPr>
            <a:xfrm>
              <a:off x="4148913" y="4635964"/>
              <a:ext cx="405496" cy="444964"/>
              <a:chOff x="3767913" y="4315373"/>
              <a:chExt cx="405496" cy="591530"/>
            </a:xfrm>
          </p:grpSpPr>
          <p:cxnSp>
            <p:nvCxnSpPr>
              <p:cNvPr id="22" name="Straight Connector 21"/>
              <p:cNvCxnSpPr/>
              <p:nvPr/>
            </p:nvCxnSpPr>
            <p:spPr>
              <a:xfrm flipV="1">
                <a:off x="3767913" y="4315373"/>
                <a:ext cx="405496" cy="591530"/>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flipH="1" flipV="1">
                <a:off x="3795028" y="4315373"/>
                <a:ext cx="334736" cy="591530"/>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grpSp>
      </p:grpSp>
      <p:grpSp>
        <p:nvGrpSpPr>
          <p:cNvPr id="24" name="Group 23"/>
          <p:cNvGrpSpPr/>
          <p:nvPr/>
        </p:nvGrpSpPr>
        <p:grpSpPr>
          <a:xfrm>
            <a:off x="6324600" y="679235"/>
            <a:ext cx="1981200" cy="1835365"/>
            <a:chOff x="6416675" y="1490152"/>
            <a:chExt cx="1981200" cy="1835365"/>
          </a:xfrm>
        </p:grpSpPr>
        <p:pic>
          <p:nvPicPr>
            <p:cNvPr id="2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66136" y="1490152"/>
              <a:ext cx="782463" cy="113650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416675" y="2679186"/>
              <a:ext cx="1981200" cy="646331"/>
            </a:xfrm>
            <a:prstGeom prst="rect">
              <a:avLst/>
            </a:prstGeom>
            <a:noFill/>
          </p:spPr>
          <p:txBody>
            <a:bodyPr wrap="square" rtlCol="0">
              <a:spAutoFit/>
            </a:bodyPr>
            <a:lstStyle/>
            <a:p>
              <a:pPr marL="0" lvl="1" algn="ctr"/>
              <a:r>
                <a:rPr lang="en-US" dirty="0" smtClean="0">
                  <a:latin typeface="+mj-lt"/>
                  <a:cs typeface="Arial" pitchFamily="34" charset="0"/>
                </a:rPr>
                <a:t>Continue using the wheelchair</a:t>
              </a:r>
              <a:endParaRPr lang="en-US" sz="1400" dirty="0">
                <a:latin typeface="+mj-lt"/>
                <a:cs typeface="Arial" pitchFamily="34" charset="0"/>
              </a:endParaRPr>
            </a:p>
          </p:txBody>
        </p:sp>
      </p:grpSp>
      <p:sp>
        <p:nvSpPr>
          <p:cNvPr id="27" name="Right Arrow 26"/>
          <p:cNvSpPr/>
          <p:nvPr/>
        </p:nvSpPr>
        <p:spPr>
          <a:xfrm>
            <a:off x="4343400" y="3164226"/>
            <a:ext cx="1106823" cy="264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026" name="Picture 2" descr="Materials for cleaning a wheelchair, including a bucket, gloves, sponge, and spray clean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42107" y="4253984"/>
            <a:ext cx="2087218" cy="206922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052265" y="6328478"/>
            <a:ext cx="1846942" cy="369332"/>
          </a:xfrm>
          <a:prstGeom prst="rect">
            <a:avLst/>
          </a:prstGeom>
          <a:noFill/>
        </p:spPr>
        <p:txBody>
          <a:bodyPr wrap="square" rtlCol="0">
            <a:spAutoFit/>
          </a:bodyPr>
          <a:lstStyle/>
          <a:p>
            <a:pPr marL="0" lvl="1" algn="ctr"/>
            <a:r>
              <a:rPr lang="en-US" dirty="0" smtClean="0">
                <a:latin typeface="+mj-lt"/>
                <a:cs typeface="Arial" pitchFamily="34" charset="0"/>
              </a:rPr>
              <a:t>Action</a:t>
            </a:r>
            <a:endParaRPr lang="en-US" sz="1400" dirty="0">
              <a:latin typeface="+mj-lt"/>
              <a:cs typeface="Arial" pitchFamily="34" charset="0"/>
            </a:endParaRPr>
          </a:p>
        </p:txBody>
      </p:sp>
    </p:spTree>
    <p:extLst>
      <p:ext uri="{BB962C8B-B14F-4D97-AF65-F5344CB8AC3E}">
        <p14:creationId xmlns:p14="http://schemas.microsoft.com/office/powerpoint/2010/main" val="4268678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nchor="ctr">
            <a:spAutoFit/>
          </a:bodyPr>
          <a:lstStyle/>
          <a:p>
            <a:r>
              <a:rPr lang="en-US" sz="2800" b="1" dirty="0" smtClean="0">
                <a:latin typeface="+mj-lt"/>
                <a:cs typeface="Arial" pitchFamily="34" charset="0"/>
              </a:rPr>
              <a:t>The toolkit provided contains the tools needed to perform basic inspection and action maintenance items. </a:t>
            </a:r>
            <a:endParaRPr lang="en-US" sz="2800" b="1" dirty="0">
              <a:latin typeface="+mj-lt"/>
              <a:cs typeface="Arial" pitchFamily="34" charset="0"/>
            </a:endParaRPr>
          </a:p>
        </p:txBody>
      </p:sp>
      <p:sp>
        <p:nvSpPr>
          <p:cNvPr id="6" name="TextBox 5"/>
          <p:cNvSpPr txBox="1"/>
          <p:nvPr/>
        </p:nvSpPr>
        <p:spPr>
          <a:xfrm>
            <a:off x="243278" y="990600"/>
            <a:ext cx="8458200" cy="3693319"/>
          </a:xfrm>
          <a:prstGeom prst="rect">
            <a:avLst/>
          </a:prstGeom>
          <a:noFill/>
        </p:spPr>
        <p:txBody>
          <a:bodyPr wrap="square" rtlCol="0">
            <a:spAutoFit/>
          </a:bodyPr>
          <a:lstStyle/>
          <a:p>
            <a:endParaRPr lang="en-US" dirty="0">
              <a:latin typeface="+mj-lt"/>
              <a:cs typeface="Arial" pitchFamily="34" charset="0"/>
            </a:endParaRPr>
          </a:p>
          <a:p>
            <a:pPr marL="457200" indent="-457200">
              <a:buFont typeface="Arial"/>
              <a:buChar char="•"/>
            </a:pPr>
            <a:endParaRPr lang="en-US" dirty="0" smtClean="0">
              <a:latin typeface="+mj-lt"/>
              <a:cs typeface="Arial" pitchFamily="34" charset="0"/>
            </a:endParaRPr>
          </a:p>
          <a:p>
            <a:pPr marL="457200" indent="-457200">
              <a:buFont typeface="Arial"/>
              <a:buChar char="•"/>
            </a:pPr>
            <a:endParaRPr lang="en-US" dirty="0" smtClean="0">
              <a:latin typeface="+mj-lt"/>
              <a:cs typeface="Arial" pitchFamily="34" charset="0"/>
            </a:endParaRPr>
          </a:p>
          <a:p>
            <a:endParaRPr lang="en-US" dirty="0">
              <a:latin typeface="+mj-lt"/>
              <a:cs typeface="Arial" pitchFamily="34" charset="0"/>
            </a:endParaRPr>
          </a:p>
          <a:p>
            <a:endParaRPr lang="en-US" dirty="0">
              <a:latin typeface="+mj-lt"/>
              <a:cs typeface="Arial" pitchFamily="34" charset="0"/>
            </a:endParaRPr>
          </a:p>
          <a:p>
            <a:pPr marL="457200" indent="-457200">
              <a:buFont typeface="Arial"/>
              <a:buChar char="•"/>
            </a:pPr>
            <a:endParaRPr lang="en-US" dirty="0" smtClean="0">
              <a:latin typeface="+mj-lt"/>
              <a:cs typeface="Arial" pitchFamily="34" charset="0"/>
            </a:endParaRPr>
          </a:p>
          <a:p>
            <a:pPr marL="457200" indent="-457200">
              <a:buFont typeface="Arial"/>
              <a:buChar char="•"/>
            </a:pPr>
            <a:endParaRPr lang="en-US" dirty="0">
              <a:latin typeface="+mj-lt"/>
              <a:cs typeface="Arial" pitchFamily="34" charset="0"/>
            </a:endParaRPr>
          </a:p>
          <a:p>
            <a:endParaRPr lang="en-US" dirty="0" smtClean="0">
              <a:latin typeface="+mj-lt"/>
              <a:cs typeface="Arial" pitchFamily="34" charset="0"/>
            </a:endParaRPr>
          </a:p>
          <a:p>
            <a:endParaRPr lang="en-US" dirty="0">
              <a:latin typeface="+mj-lt"/>
              <a:cs typeface="Arial" pitchFamily="34" charset="0"/>
            </a:endParaRPr>
          </a:p>
          <a:p>
            <a:endParaRPr lang="en-US" dirty="0" smtClean="0">
              <a:latin typeface="+mj-lt"/>
              <a:cs typeface="Arial" pitchFamily="34" charset="0"/>
            </a:endParaRPr>
          </a:p>
          <a:p>
            <a:pPr marL="457200" indent="-457200">
              <a:buFont typeface="Arial"/>
              <a:buChar char="•"/>
            </a:pPr>
            <a:endParaRPr lang="en-US" dirty="0" smtClean="0">
              <a:latin typeface="+mj-lt"/>
              <a:cs typeface="Arial" pitchFamily="34" charset="0"/>
            </a:endParaRPr>
          </a:p>
          <a:p>
            <a:endParaRPr lang="en-US" dirty="0" smtClean="0">
              <a:latin typeface="+mj-lt"/>
              <a:cs typeface="Arial" pitchFamily="34" charset="0"/>
            </a:endParaRPr>
          </a:p>
          <a:p>
            <a:endParaRPr lang="en-US" dirty="0">
              <a:latin typeface="+mj-lt"/>
              <a:cs typeface="Arial" pitchFamily="34" charset="0"/>
            </a:endParaRPr>
          </a:p>
        </p:txBody>
      </p:sp>
      <p:sp>
        <p:nvSpPr>
          <p:cNvPr id="8" name="TextBox 7"/>
          <p:cNvSpPr txBox="1"/>
          <p:nvPr/>
        </p:nvSpPr>
        <p:spPr>
          <a:xfrm>
            <a:off x="5562600" y="6553200"/>
            <a:ext cx="3455825" cy="369332"/>
          </a:xfrm>
          <a:prstGeom prst="rect">
            <a:avLst/>
          </a:prstGeom>
          <a:noFill/>
        </p:spPr>
        <p:txBody>
          <a:bodyPr wrap="square" rtlCol="0">
            <a:spAutoFit/>
          </a:bodyPr>
          <a:lstStyle/>
          <a:p>
            <a:r>
              <a:rPr lang="en-US" dirty="0" smtClean="0">
                <a:solidFill>
                  <a:schemeClr val="bg1"/>
                </a:solidFill>
                <a:latin typeface="+mj-lt"/>
                <a:cs typeface="Arial" pitchFamily="34" charset="0"/>
              </a:rPr>
              <a:t>Overview                        Page </a:t>
            </a:r>
            <a:fld id="{5DD35CE0-C1B8-460A-A91F-5A8E8DA84C14}" type="slidenum">
              <a:rPr lang="en-US" smtClean="0">
                <a:solidFill>
                  <a:schemeClr val="bg1"/>
                </a:solidFill>
                <a:latin typeface="+mj-lt"/>
                <a:cs typeface="Arial" pitchFamily="34" charset="0"/>
              </a:rPr>
              <a:pPr/>
              <a:t>12</a:t>
            </a:fld>
            <a:endParaRPr lang="en-US" dirty="0">
              <a:solidFill>
                <a:schemeClr val="bg1"/>
              </a:solidFill>
              <a:latin typeface="+mj-lt"/>
              <a:cs typeface="Arial" pitchFamily="34" charset="0"/>
            </a:endParaRPr>
          </a:p>
        </p:txBody>
      </p:sp>
      <p:sp>
        <p:nvSpPr>
          <p:cNvPr id="7" name="TextBox 6"/>
          <p:cNvSpPr txBox="1"/>
          <p:nvPr/>
        </p:nvSpPr>
        <p:spPr>
          <a:xfrm>
            <a:off x="0" y="6553200"/>
            <a:ext cx="4472378" cy="369332"/>
          </a:xfrm>
          <a:prstGeom prst="rect">
            <a:avLst/>
          </a:prstGeom>
          <a:noFill/>
        </p:spPr>
        <p:txBody>
          <a:bodyPr wrap="square" rtlCol="0">
            <a:spAutoFit/>
          </a:bodyPr>
          <a:lstStyle/>
          <a:p>
            <a:r>
              <a:rPr lang="en-US" dirty="0" smtClean="0">
                <a:solidFill>
                  <a:schemeClr val="bg1"/>
                </a:solidFill>
                <a:latin typeface="+mj-lt"/>
                <a:cs typeface="Arial" pitchFamily="34" charset="0"/>
              </a:rPr>
              <a:t>Wheelchair Maintenance Training</a:t>
            </a:r>
            <a:endParaRPr lang="en-US" dirty="0">
              <a:solidFill>
                <a:schemeClr val="bg1"/>
              </a:solidFill>
              <a:latin typeface="+mj-lt"/>
              <a:cs typeface="Arial" pitchFamily="34" charset="0"/>
            </a:endParaRPr>
          </a:p>
        </p:txBody>
      </p:sp>
      <p:pic>
        <p:nvPicPr>
          <p:cNvPr id="18" name="Picture 17" descr="Different types of screw heads. From left to right: Slotted, Phillips, Pozi, Torx, and Allen."/>
          <p:cNvPicPr/>
          <p:nvPr/>
        </p:nvPicPr>
        <p:blipFill rotWithShape="1">
          <a:blip r:embed="rId3" cstate="email">
            <a:extLst>
              <a:ext uri="{28A0092B-C50C-407E-A947-70E740481C1C}">
                <a14:useLocalDpi xmlns:a14="http://schemas.microsoft.com/office/drawing/2010/main"/>
              </a:ext>
            </a:extLst>
          </a:blip>
          <a:srcRect/>
          <a:stretch/>
        </p:blipFill>
        <p:spPr>
          <a:xfrm>
            <a:off x="2743200" y="2057400"/>
            <a:ext cx="3837716" cy="1066800"/>
          </a:xfrm>
          <a:prstGeom prst="rect">
            <a:avLst/>
          </a:prstGeom>
        </p:spPr>
      </p:pic>
      <p:sp>
        <p:nvSpPr>
          <p:cNvPr id="26" name="TextBox 25"/>
          <p:cNvSpPr txBox="1"/>
          <p:nvPr/>
        </p:nvSpPr>
        <p:spPr>
          <a:xfrm>
            <a:off x="4038600" y="4495800"/>
            <a:ext cx="1828800" cy="381000"/>
          </a:xfrm>
          <a:prstGeom prst="rect">
            <a:avLst/>
          </a:prstGeom>
          <a:noFill/>
        </p:spPr>
        <p:txBody>
          <a:bodyPr wrap="square" rtlCol="0">
            <a:spAutoFit/>
          </a:bodyPr>
          <a:lstStyle/>
          <a:p>
            <a:r>
              <a:rPr lang="en-US" b="1" dirty="0" smtClean="0">
                <a:latin typeface="+mj-lt"/>
                <a:cs typeface="Arial" pitchFamily="34" charset="0"/>
              </a:rPr>
              <a:t>Screwdrivers</a:t>
            </a:r>
            <a:endParaRPr lang="en-US" b="1" dirty="0">
              <a:latin typeface="+mj-lt"/>
              <a:cs typeface="Arial" pitchFamily="34" charset="0"/>
            </a:endParaRPr>
          </a:p>
        </p:txBody>
      </p:sp>
      <p:grpSp>
        <p:nvGrpSpPr>
          <p:cNvPr id="10" name="Group 9"/>
          <p:cNvGrpSpPr/>
          <p:nvPr/>
        </p:nvGrpSpPr>
        <p:grpSpPr>
          <a:xfrm>
            <a:off x="-152400" y="3080572"/>
            <a:ext cx="2286000" cy="1817188"/>
            <a:chOff x="316513" y="3080572"/>
            <a:chExt cx="2286000" cy="1817188"/>
          </a:xfrm>
        </p:grpSpPr>
        <p:sp>
          <p:nvSpPr>
            <p:cNvPr id="27" name="TextBox 26"/>
            <p:cNvSpPr txBox="1"/>
            <p:nvPr/>
          </p:nvSpPr>
          <p:spPr>
            <a:xfrm>
              <a:off x="316513" y="4528428"/>
              <a:ext cx="2286000" cy="369332"/>
            </a:xfrm>
            <a:prstGeom prst="rect">
              <a:avLst/>
            </a:prstGeom>
            <a:noFill/>
          </p:spPr>
          <p:txBody>
            <a:bodyPr wrap="square" rtlCol="0">
              <a:spAutoFit/>
            </a:bodyPr>
            <a:lstStyle/>
            <a:p>
              <a:pPr algn="ctr"/>
              <a:r>
                <a:rPr lang="en-US" b="1" dirty="0" smtClean="0">
                  <a:latin typeface="+mj-lt"/>
                  <a:cs typeface="Arial" pitchFamily="34" charset="0"/>
                </a:rPr>
                <a:t>Crescent wrench</a:t>
              </a:r>
              <a:endParaRPr lang="en-US" b="1" dirty="0">
                <a:latin typeface="+mj-lt"/>
                <a:cs typeface="Arial" pitchFamily="34" charset="0"/>
              </a:endParaRPr>
            </a:p>
          </p:txBody>
        </p:sp>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26113" y="3080572"/>
              <a:ext cx="990600" cy="14405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028" name="Picture 4" descr="Kit includes patches, abrasive, and adhesiv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27914" y="1150123"/>
            <a:ext cx="1446422" cy="14464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746222" y="4953001"/>
            <a:ext cx="2528114" cy="1890801"/>
            <a:chOff x="5410200" y="4953000"/>
            <a:chExt cx="2528114" cy="1890801"/>
          </a:xfrm>
        </p:grpSpPr>
        <p:sp>
          <p:nvSpPr>
            <p:cNvPr id="28" name="TextBox 27"/>
            <p:cNvSpPr txBox="1"/>
            <p:nvPr/>
          </p:nvSpPr>
          <p:spPr>
            <a:xfrm>
              <a:off x="5416957" y="6462801"/>
              <a:ext cx="2514600" cy="381000"/>
            </a:xfrm>
            <a:prstGeom prst="rect">
              <a:avLst/>
            </a:prstGeom>
            <a:noFill/>
          </p:spPr>
          <p:txBody>
            <a:bodyPr wrap="square" rtlCol="0">
              <a:spAutoFit/>
            </a:bodyPr>
            <a:lstStyle/>
            <a:p>
              <a:pPr algn="ctr"/>
              <a:r>
                <a:rPr lang="en-US" b="1" dirty="0" smtClean="0">
                  <a:latin typeface="+mj-lt"/>
                  <a:cs typeface="Arial" pitchFamily="34" charset="0"/>
                </a:rPr>
                <a:t>Allen wrenches</a:t>
              </a:r>
              <a:endParaRPr lang="en-US" b="1" dirty="0">
                <a:latin typeface="+mj-lt"/>
                <a:cs typeface="Arial" pitchFamily="34" charset="0"/>
              </a:endParaRPr>
            </a:p>
          </p:txBody>
        </p:sp>
        <p:pic>
          <p:nvPicPr>
            <p:cNvPr id="1030"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10200" y="4953000"/>
              <a:ext cx="2528114" cy="15098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033" name="Picture 9" descr="Multibit screwdriver. The bits can be exchanged to work with different style screws."/>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505914" y="2979002"/>
            <a:ext cx="2733951" cy="14405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510905" y="4953001"/>
            <a:ext cx="2518295" cy="1894429"/>
            <a:chOff x="2558240" y="4953001"/>
            <a:chExt cx="2518295" cy="1894429"/>
          </a:xfrm>
        </p:grpSpPr>
        <p:pic>
          <p:nvPicPr>
            <p:cNvPr id="1031" name="Picture 7"/>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569783" y="4953001"/>
              <a:ext cx="2506752" cy="15061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558240" y="6466430"/>
              <a:ext cx="2518295" cy="381000"/>
            </a:xfrm>
            <a:prstGeom prst="rect">
              <a:avLst/>
            </a:prstGeom>
            <a:noFill/>
          </p:spPr>
          <p:txBody>
            <a:bodyPr wrap="square" rtlCol="0">
              <a:spAutoFit/>
            </a:bodyPr>
            <a:lstStyle/>
            <a:p>
              <a:pPr algn="ctr"/>
              <a:r>
                <a:rPr lang="en-US" b="1" dirty="0" smtClean="0">
                  <a:latin typeface="+mj-lt"/>
                  <a:cs typeface="Arial" pitchFamily="34" charset="0"/>
                </a:rPr>
                <a:t>Combination wrench</a:t>
              </a:r>
              <a:endParaRPr lang="en-US" b="1" dirty="0">
                <a:latin typeface="+mj-lt"/>
                <a:cs typeface="Arial" pitchFamily="34" charset="0"/>
              </a:endParaRPr>
            </a:p>
          </p:txBody>
        </p:sp>
      </p:grpSp>
      <p:grpSp>
        <p:nvGrpSpPr>
          <p:cNvPr id="9" name="Group 8"/>
          <p:cNvGrpSpPr/>
          <p:nvPr/>
        </p:nvGrpSpPr>
        <p:grpSpPr>
          <a:xfrm>
            <a:off x="304800" y="4953000"/>
            <a:ext cx="1255644" cy="1890802"/>
            <a:chOff x="1010523" y="4953000"/>
            <a:chExt cx="1255644" cy="1890802"/>
          </a:xfrm>
        </p:grpSpPr>
        <p:pic>
          <p:nvPicPr>
            <p:cNvPr id="1029" name="Picture 5"/>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04946" y="4953000"/>
              <a:ext cx="1066799" cy="15061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10523" y="6462802"/>
              <a:ext cx="1255644" cy="381000"/>
            </a:xfrm>
            <a:prstGeom prst="rect">
              <a:avLst/>
            </a:prstGeom>
            <a:noFill/>
          </p:spPr>
          <p:txBody>
            <a:bodyPr wrap="square" rtlCol="0">
              <a:spAutoFit/>
            </a:bodyPr>
            <a:lstStyle/>
            <a:p>
              <a:r>
                <a:rPr lang="en-US" b="1" dirty="0" smtClean="0">
                  <a:latin typeface="+mj-lt"/>
                  <a:cs typeface="Arial" pitchFamily="34" charset="0"/>
                </a:rPr>
                <a:t>Tire lever</a:t>
              </a:r>
              <a:endParaRPr lang="en-US" b="1" dirty="0">
                <a:latin typeface="+mj-lt"/>
                <a:cs typeface="Arial" pitchFamily="34" charset="0"/>
              </a:endParaRPr>
            </a:p>
          </p:txBody>
        </p:sp>
      </p:grpSp>
      <p:grpSp>
        <p:nvGrpSpPr>
          <p:cNvPr id="3" name="Group 2"/>
          <p:cNvGrpSpPr/>
          <p:nvPr/>
        </p:nvGrpSpPr>
        <p:grpSpPr>
          <a:xfrm>
            <a:off x="6946379" y="3080572"/>
            <a:ext cx="1327957" cy="1825227"/>
            <a:chOff x="6596843" y="3080572"/>
            <a:chExt cx="1327957" cy="1825227"/>
          </a:xfrm>
        </p:grpSpPr>
        <p:pic>
          <p:nvPicPr>
            <p:cNvPr id="24" name="Picture 23"/>
            <p:cNvPicPr/>
            <p:nvPr/>
          </p:nvPicPr>
          <p:blipFill rotWithShape="1">
            <a:blip r:embed="rId10" cstate="email">
              <a:extLst>
                <a:ext uri="{28A0092B-C50C-407E-A947-70E740481C1C}">
                  <a14:useLocalDpi xmlns:a14="http://schemas.microsoft.com/office/drawing/2010/main"/>
                </a:ext>
              </a:extLst>
            </a:blip>
            <a:srcRect/>
            <a:stretch/>
          </p:blipFill>
          <p:spPr bwMode="auto">
            <a:xfrm rot="16200000">
              <a:off x="6538708" y="3138707"/>
              <a:ext cx="1444227" cy="1327957"/>
            </a:xfrm>
            <a:prstGeom prst="rect">
              <a:avLst/>
            </a:prstGeom>
            <a:ln>
              <a:solidFill>
                <a:schemeClr val="accent1"/>
              </a:solidFill>
            </a:ln>
            <a:extLst>
              <a:ext uri="{53640926-AAD7-44D8-BBD7-CCE9431645EC}">
                <a14:shadowObscured xmlns:a14="http://schemas.microsoft.com/office/drawing/2010/main"/>
              </a:ext>
            </a:extLst>
          </p:spPr>
        </p:pic>
        <p:sp>
          <p:nvSpPr>
            <p:cNvPr id="22" name="TextBox 21"/>
            <p:cNvSpPr txBox="1"/>
            <p:nvPr/>
          </p:nvSpPr>
          <p:spPr>
            <a:xfrm>
              <a:off x="6596843" y="4524799"/>
              <a:ext cx="1327957" cy="381000"/>
            </a:xfrm>
            <a:prstGeom prst="rect">
              <a:avLst/>
            </a:prstGeom>
            <a:noFill/>
          </p:spPr>
          <p:txBody>
            <a:bodyPr wrap="square" rtlCol="0">
              <a:spAutoFit/>
            </a:bodyPr>
            <a:lstStyle/>
            <a:p>
              <a:r>
                <a:rPr lang="en-US" b="1" dirty="0" smtClean="0">
                  <a:latin typeface="+mj-lt"/>
                  <a:cs typeface="Arial" pitchFamily="34" charset="0"/>
                </a:rPr>
                <a:t>Tire pump          </a:t>
              </a:r>
              <a:endParaRPr lang="en-US" b="1" dirty="0">
                <a:latin typeface="+mj-lt"/>
                <a:cs typeface="Arial" pitchFamily="34" charset="0"/>
              </a:endParaRPr>
            </a:p>
          </p:txBody>
        </p:sp>
      </p:grpSp>
      <p:sp>
        <p:nvSpPr>
          <p:cNvPr id="23" name="TextBox 22"/>
          <p:cNvSpPr txBox="1"/>
          <p:nvPr/>
        </p:nvSpPr>
        <p:spPr>
          <a:xfrm>
            <a:off x="6712925" y="2611494"/>
            <a:ext cx="1676400" cy="381000"/>
          </a:xfrm>
          <a:prstGeom prst="rect">
            <a:avLst/>
          </a:prstGeom>
          <a:noFill/>
        </p:spPr>
        <p:txBody>
          <a:bodyPr wrap="square" rtlCol="0">
            <a:spAutoFit/>
          </a:bodyPr>
          <a:lstStyle/>
          <a:p>
            <a:r>
              <a:rPr lang="en-US" b="1" dirty="0" smtClean="0">
                <a:latin typeface="+mj-lt"/>
                <a:cs typeface="Arial" pitchFamily="34" charset="0"/>
              </a:rPr>
              <a:t>Tire patch kit</a:t>
            </a:r>
            <a:endParaRPr lang="en-US" b="1" dirty="0">
              <a:latin typeface="+mj-lt"/>
              <a:cs typeface="Arial" pitchFamily="34" charset="0"/>
            </a:endParaRPr>
          </a:p>
        </p:txBody>
      </p:sp>
      <p:grpSp>
        <p:nvGrpSpPr>
          <p:cNvPr id="11" name="Group 10"/>
          <p:cNvGrpSpPr/>
          <p:nvPr/>
        </p:nvGrpSpPr>
        <p:grpSpPr>
          <a:xfrm>
            <a:off x="1371600" y="3048000"/>
            <a:ext cx="2286000" cy="1857131"/>
            <a:chOff x="1447800" y="3084201"/>
            <a:chExt cx="2286000" cy="1857131"/>
          </a:xfrm>
        </p:grpSpPr>
        <p:pic>
          <p:nvPicPr>
            <p:cNvPr id="1026" name="Picture 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2284174" y="3084201"/>
              <a:ext cx="628086" cy="14442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447800" y="4572000"/>
              <a:ext cx="2286000" cy="369332"/>
            </a:xfrm>
            <a:prstGeom prst="rect">
              <a:avLst/>
            </a:prstGeom>
            <a:noFill/>
          </p:spPr>
          <p:txBody>
            <a:bodyPr wrap="square" rtlCol="0">
              <a:spAutoFit/>
            </a:bodyPr>
            <a:lstStyle/>
            <a:p>
              <a:pPr algn="ctr"/>
              <a:r>
                <a:rPr lang="en-US" b="1" dirty="0" smtClean="0">
                  <a:latin typeface="+mj-lt"/>
                  <a:cs typeface="Arial" pitchFamily="34" charset="0"/>
                </a:rPr>
                <a:t>Lubricant</a:t>
              </a:r>
              <a:endParaRPr lang="en-US" b="1" dirty="0">
                <a:latin typeface="+mj-lt"/>
                <a:cs typeface="Arial" pitchFamily="34" charset="0"/>
              </a:endParaRPr>
            </a:p>
          </p:txBody>
        </p:sp>
      </p:grpSp>
    </p:spTree>
    <p:extLst>
      <p:ext uri="{BB962C8B-B14F-4D97-AF65-F5344CB8AC3E}">
        <p14:creationId xmlns:p14="http://schemas.microsoft.com/office/powerpoint/2010/main" val="1678329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610600" cy="838200"/>
          </a:xfrm>
        </p:spPr>
        <p:txBody>
          <a:bodyPr>
            <a:noAutofit/>
          </a:bodyPr>
          <a:lstStyle/>
          <a:p>
            <a:pPr algn="l"/>
            <a:r>
              <a:rPr lang="en-US" sz="2800" b="1" dirty="0" smtClean="0">
                <a:latin typeface="Arial" pitchFamily="34" charset="0"/>
                <a:cs typeface="Arial" pitchFamily="34" charset="0"/>
              </a:rPr>
              <a:t>How to take care of a manual wheelchair at home.</a:t>
            </a:r>
            <a:endParaRPr lang="en-US" sz="2800" dirty="0">
              <a:latin typeface="Arial" pitchFamily="34" charset="0"/>
              <a:cs typeface="Arial" pitchFamily="34" charset="0"/>
            </a:endParaRPr>
          </a:p>
        </p:txBody>
      </p:sp>
      <p:sp>
        <p:nvSpPr>
          <p:cNvPr id="6" name="TextBox 5"/>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Video                                    Page </a:t>
            </a:r>
            <a:fld id="{180BD839-2082-4878-9D2F-857488C0DB9C}" type="slidenum">
              <a:rPr lang="en-US" sz="1400" smtClean="0">
                <a:solidFill>
                  <a:schemeClr val="bg1"/>
                </a:solidFill>
                <a:latin typeface="Arial" pitchFamily="34" charset="0"/>
                <a:cs typeface="Arial" pitchFamily="34" charset="0"/>
              </a:rPr>
              <a:pPr/>
              <a:t>13</a:t>
            </a:fld>
            <a:endParaRPr lang="en-US" sz="1400" dirty="0">
              <a:solidFill>
                <a:schemeClr val="bg1"/>
              </a:solidFill>
              <a:latin typeface="Arial" pitchFamily="34" charset="0"/>
              <a:cs typeface="Arial" pitchFamily="34" charset="0"/>
            </a:endParaRPr>
          </a:p>
        </p:txBody>
      </p:sp>
      <p:sp>
        <p:nvSpPr>
          <p:cNvPr id="7" name="TextBox 6"/>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pic>
        <p:nvPicPr>
          <p:cNvPr id="1027" name="Picture 3" descr="Screenshot of a manual wheelchair maintenance video. This video summarizes inspections and actions."/>
          <p:cNvPicPr>
            <a:picLocks noChangeAspect="1" noChangeArrowheads="1"/>
          </p:cNvPicPr>
          <p:nvPr/>
        </p:nvPicPr>
        <p:blipFill rotWithShape="1">
          <a:blip r:embed="rId3">
            <a:extLst>
              <a:ext uri="{28A0092B-C50C-407E-A947-70E740481C1C}">
                <a14:useLocalDpi xmlns:a14="http://schemas.microsoft.com/office/drawing/2010/main" val="0"/>
              </a:ext>
            </a:extLst>
          </a:blip>
          <a:srcRect l="18875" t="28722" r="39875" b="28000"/>
          <a:stretch/>
        </p:blipFill>
        <p:spPr bwMode="auto">
          <a:xfrm>
            <a:off x="1447800" y="1606550"/>
            <a:ext cx="6286500" cy="49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83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037"/>
            <a:ext cx="9144000" cy="639763"/>
          </a:xfrm>
        </p:spPr>
        <p:txBody>
          <a:bodyPr>
            <a:noAutofit/>
          </a:bodyPr>
          <a:lstStyle/>
          <a:p>
            <a:pPr marL="0" indent="0">
              <a:buNone/>
            </a:pPr>
            <a:r>
              <a:rPr lang="en-US" sz="2800" b="1" dirty="0" smtClean="0"/>
              <a:t>When transferring out of the wheelchair to do maintenance, always sit on a stable and protected surface.</a:t>
            </a:r>
            <a:endParaRPr lang="en-US" sz="2800" b="1" dirty="0"/>
          </a:p>
        </p:txBody>
      </p:sp>
      <p:pic>
        <p:nvPicPr>
          <p:cNvPr id="3074" name="Picture 2" descr="Caution sym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981201"/>
            <a:ext cx="3360004" cy="336000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descr="A user sits on his own cushion on a stable chair while pumping his tires."/>
          <p:cNvGrpSpPr/>
          <p:nvPr/>
        </p:nvGrpSpPr>
        <p:grpSpPr>
          <a:xfrm>
            <a:off x="1371600" y="1981200"/>
            <a:ext cx="3200400" cy="3960891"/>
            <a:chOff x="1371600" y="1981200"/>
            <a:chExt cx="3200400" cy="3960891"/>
          </a:xfrm>
        </p:grpSpPr>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71600" y="1981200"/>
              <a:ext cx="3200400" cy="39608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4114800" y="4267201"/>
              <a:ext cx="1905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8418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0021"/>
            <a:ext cx="8382000" cy="584775"/>
          </a:xfrm>
          <a:prstGeom prst="rect">
            <a:avLst/>
          </a:prstGeom>
          <a:noFill/>
        </p:spPr>
        <p:txBody>
          <a:bodyPr wrap="square" rtlCol="0" anchor="ctr">
            <a:spAutoFit/>
          </a:bodyPr>
          <a:lstStyle/>
          <a:p>
            <a:pPr algn="ctr"/>
            <a:r>
              <a:rPr lang="en-US" sz="3200" b="1" dirty="0" smtClean="0">
                <a:solidFill>
                  <a:schemeClr val="bg1"/>
                </a:solidFill>
                <a:latin typeface="Arial" pitchFamily="34" charset="0"/>
                <a:cs typeface="Arial" pitchFamily="34" charset="0"/>
              </a:rPr>
              <a:t>Inspection items</a:t>
            </a:r>
            <a:endParaRPr lang="en-US" sz="3200" b="1" dirty="0">
              <a:solidFill>
                <a:schemeClr val="bg1"/>
              </a:solidFill>
              <a:latin typeface="Arial" pitchFamily="34" charset="0"/>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5" name="TextBox 4"/>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15</a:t>
            </a:fld>
            <a:endParaRPr lang="en-US" sz="1400" dirty="0">
              <a:solidFill>
                <a:schemeClr val="bg1"/>
              </a:solidFill>
              <a:latin typeface="Arial" pitchFamily="34" charset="0"/>
              <a:cs typeface="Arial" pitchFamily="34" charset="0"/>
            </a:endParaRPr>
          </a:p>
        </p:txBody>
      </p:sp>
      <p:sp>
        <p:nvSpPr>
          <p:cNvPr id="7" name="TextBox 6"/>
          <p:cNvSpPr txBox="1"/>
          <p:nvPr/>
        </p:nvSpPr>
        <p:spPr>
          <a:xfrm>
            <a:off x="0" y="0"/>
            <a:ext cx="9144000" cy="1384995"/>
          </a:xfrm>
          <a:prstGeom prst="rect">
            <a:avLst/>
          </a:prstGeom>
          <a:noFill/>
        </p:spPr>
        <p:txBody>
          <a:bodyPr wrap="square" rtlCol="0">
            <a:spAutoFit/>
          </a:bodyPr>
          <a:lstStyle/>
          <a:p>
            <a:pPr marL="0" lvl="1"/>
            <a:r>
              <a:rPr lang="en-US" sz="2800" b="1" dirty="0" smtClean="0">
                <a:latin typeface="+mj-lt"/>
                <a:cs typeface="Arial" pitchFamily="34" charset="0"/>
              </a:rPr>
              <a:t>Inspection items are activities that the wheelchair user or caregiver performs to check items on their wheelchair. </a:t>
            </a:r>
          </a:p>
          <a:p>
            <a:endParaRPr lang="en-US" sz="2800" b="1" dirty="0">
              <a:latin typeface="+mj-lt"/>
              <a:cs typeface="Arial" pitchFamily="34" charset="0"/>
            </a:endParaRPr>
          </a:p>
        </p:txBody>
      </p:sp>
      <p:grpSp>
        <p:nvGrpSpPr>
          <p:cNvPr id="25" name="Group 24"/>
          <p:cNvGrpSpPr/>
          <p:nvPr/>
        </p:nvGrpSpPr>
        <p:grpSpPr>
          <a:xfrm>
            <a:off x="584200" y="2503855"/>
            <a:ext cx="2786742" cy="3031978"/>
            <a:chOff x="584200" y="2503855"/>
            <a:chExt cx="2786742" cy="3031978"/>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200" y="2503855"/>
              <a:ext cx="2786742" cy="26122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4200" y="5166501"/>
              <a:ext cx="2786742" cy="369332"/>
            </a:xfrm>
            <a:prstGeom prst="rect">
              <a:avLst/>
            </a:prstGeom>
            <a:noFill/>
          </p:spPr>
          <p:txBody>
            <a:bodyPr wrap="square" rtlCol="0">
              <a:spAutoFit/>
            </a:bodyPr>
            <a:lstStyle/>
            <a:p>
              <a:pPr marL="0" lvl="1" algn="ctr"/>
              <a:r>
                <a:rPr lang="en-US" dirty="0" smtClean="0">
                  <a:latin typeface="Arial" pitchFamily="34" charset="0"/>
                  <a:cs typeface="Arial" pitchFamily="34" charset="0"/>
                </a:rPr>
                <a:t>Inspection</a:t>
              </a:r>
              <a:endParaRPr lang="en-US" sz="1400" dirty="0">
                <a:latin typeface="Arial" pitchFamily="34" charset="0"/>
                <a:cs typeface="Arial" pitchFamily="34" charset="0"/>
              </a:endParaRPr>
            </a:p>
          </p:txBody>
        </p:sp>
      </p:grpSp>
      <p:grpSp>
        <p:nvGrpSpPr>
          <p:cNvPr id="24" name="Group 23"/>
          <p:cNvGrpSpPr/>
          <p:nvPr/>
        </p:nvGrpSpPr>
        <p:grpSpPr>
          <a:xfrm>
            <a:off x="6172201" y="4101234"/>
            <a:ext cx="1981200" cy="2451966"/>
            <a:chOff x="6172201" y="3993625"/>
            <a:chExt cx="1981200" cy="2451966"/>
          </a:xfrm>
        </p:grpSpPr>
        <p:pic>
          <p:nvPicPr>
            <p:cNvPr id="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1" y="3993625"/>
              <a:ext cx="1981199" cy="20826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72201" y="6076259"/>
              <a:ext cx="1981200" cy="369332"/>
            </a:xfrm>
            <a:prstGeom prst="rect">
              <a:avLst/>
            </a:prstGeom>
            <a:noFill/>
          </p:spPr>
          <p:txBody>
            <a:bodyPr wrap="square" rtlCol="0">
              <a:spAutoFit/>
            </a:bodyPr>
            <a:lstStyle/>
            <a:p>
              <a:pPr marL="0" lvl="1" algn="ctr"/>
              <a:r>
                <a:rPr lang="en-US" dirty="0" smtClean="0">
                  <a:latin typeface="Arial" pitchFamily="34" charset="0"/>
                  <a:cs typeface="Arial" pitchFamily="34" charset="0"/>
                </a:rPr>
                <a:t>Action</a:t>
              </a:r>
              <a:endParaRPr lang="en-US" sz="1400" dirty="0">
                <a:latin typeface="Arial" pitchFamily="34" charset="0"/>
                <a:cs typeface="Arial" pitchFamily="34" charset="0"/>
              </a:endParaRPr>
            </a:p>
          </p:txBody>
        </p:sp>
      </p:grpSp>
      <p:grpSp>
        <p:nvGrpSpPr>
          <p:cNvPr id="30" name="Group 29"/>
          <p:cNvGrpSpPr/>
          <p:nvPr/>
        </p:nvGrpSpPr>
        <p:grpSpPr>
          <a:xfrm>
            <a:off x="3581398" y="1342489"/>
            <a:ext cx="1981200" cy="1707178"/>
            <a:chOff x="3581398" y="1295400"/>
            <a:chExt cx="1981200" cy="1707178"/>
          </a:xfrm>
        </p:grpSpPr>
        <p:sp>
          <p:nvSpPr>
            <p:cNvPr id="6" name="Right Arrow 5"/>
            <p:cNvSpPr/>
            <p:nvPr/>
          </p:nvSpPr>
          <p:spPr>
            <a:xfrm>
              <a:off x="3733799" y="1981200"/>
              <a:ext cx="1676399"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81398" y="2602468"/>
              <a:ext cx="1981200" cy="400110"/>
            </a:xfrm>
            <a:prstGeom prst="rect">
              <a:avLst/>
            </a:prstGeom>
            <a:noFill/>
          </p:spPr>
          <p:txBody>
            <a:bodyPr wrap="square" rtlCol="0">
              <a:spAutoFit/>
            </a:bodyPr>
            <a:lstStyle/>
            <a:p>
              <a:pPr marL="0" lvl="1" algn="ctr"/>
              <a:r>
                <a:rPr lang="en-US" sz="2000" b="1" dirty="0" smtClean="0">
                  <a:latin typeface="Arial" pitchFamily="34" charset="0"/>
                  <a:cs typeface="Arial" pitchFamily="34" charset="0"/>
                </a:rPr>
                <a:t>No problems</a:t>
              </a:r>
              <a:endParaRPr lang="en-US" sz="1600" b="1" dirty="0">
                <a:latin typeface="Arial" pitchFamily="34" charset="0"/>
                <a:cs typeface="Arial" pitchFamily="34" charset="0"/>
              </a:endParaRPr>
            </a:p>
          </p:txBody>
        </p:sp>
        <p:grpSp>
          <p:nvGrpSpPr>
            <p:cNvPr id="18" name="Group 17"/>
            <p:cNvGrpSpPr/>
            <p:nvPr/>
          </p:nvGrpSpPr>
          <p:grpSpPr>
            <a:xfrm>
              <a:off x="4117519" y="1295400"/>
              <a:ext cx="810987" cy="889928"/>
              <a:chOff x="3608615" y="1295400"/>
              <a:chExt cx="1191985" cy="1183060"/>
            </a:xfrm>
          </p:grpSpPr>
          <p:cxnSp>
            <p:nvCxnSpPr>
              <p:cNvPr id="15" name="Straight Connector 14"/>
              <p:cNvCxnSpPr/>
              <p:nvPr/>
            </p:nvCxnSpPr>
            <p:spPr>
              <a:xfrm>
                <a:off x="3608615" y="1952493"/>
                <a:ext cx="402770" cy="457201"/>
              </a:xfrm>
              <a:prstGeom prst="line">
                <a:avLst/>
              </a:prstGeom>
              <a:ln w="76200">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flipV="1">
                <a:off x="4011385" y="1295400"/>
                <a:ext cx="789215" cy="1183060"/>
              </a:xfrm>
              <a:prstGeom prst="line">
                <a:avLst/>
              </a:prstGeom>
              <a:ln w="76200">
                <a:solidFill>
                  <a:srgbClr val="92D050"/>
                </a:solidFill>
              </a:ln>
            </p:spPr>
            <p:style>
              <a:lnRef idx="1">
                <a:schemeClr val="accent3"/>
              </a:lnRef>
              <a:fillRef idx="0">
                <a:schemeClr val="accent3"/>
              </a:fillRef>
              <a:effectRef idx="0">
                <a:schemeClr val="accent3"/>
              </a:effectRef>
              <a:fontRef idx="minor">
                <a:schemeClr val="tx1"/>
              </a:fontRef>
            </p:style>
          </p:cxnSp>
        </p:grpSp>
      </p:grpSp>
      <p:grpSp>
        <p:nvGrpSpPr>
          <p:cNvPr id="27" name="Group 26"/>
          <p:cNvGrpSpPr/>
          <p:nvPr/>
        </p:nvGrpSpPr>
        <p:grpSpPr>
          <a:xfrm>
            <a:off x="3421741" y="4304351"/>
            <a:ext cx="2344058" cy="1707178"/>
            <a:chOff x="3421741" y="4191000"/>
            <a:chExt cx="2344058" cy="1707178"/>
          </a:xfrm>
        </p:grpSpPr>
        <p:sp>
          <p:nvSpPr>
            <p:cNvPr id="9" name="Right Arrow 8"/>
            <p:cNvSpPr/>
            <p:nvPr/>
          </p:nvSpPr>
          <p:spPr>
            <a:xfrm>
              <a:off x="3777342" y="4888468"/>
              <a:ext cx="1632857"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421741" y="5498068"/>
              <a:ext cx="2344058" cy="400110"/>
            </a:xfrm>
            <a:prstGeom prst="rect">
              <a:avLst/>
            </a:prstGeom>
            <a:noFill/>
          </p:spPr>
          <p:txBody>
            <a:bodyPr wrap="square" rtlCol="0">
              <a:spAutoFit/>
            </a:bodyPr>
            <a:lstStyle/>
            <a:p>
              <a:pPr marL="0" lvl="1" algn="ctr"/>
              <a:r>
                <a:rPr lang="en-US" sz="2000" b="1" dirty="0" smtClean="0">
                  <a:latin typeface="Arial" pitchFamily="34" charset="0"/>
                  <a:cs typeface="Arial" pitchFamily="34" charset="0"/>
                </a:rPr>
                <a:t>Found a problem</a:t>
              </a:r>
              <a:endParaRPr lang="en-US" sz="1600" b="1" dirty="0">
                <a:latin typeface="Arial" pitchFamily="34" charset="0"/>
                <a:cs typeface="Arial" pitchFamily="34" charset="0"/>
              </a:endParaRPr>
            </a:p>
          </p:txBody>
        </p:sp>
        <p:grpSp>
          <p:nvGrpSpPr>
            <p:cNvPr id="23" name="Group 22"/>
            <p:cNvGrpSpPr/>
            <p:nvPr/>
          </p:nvGrpSpPr>
          <p:grpSpPr>
            <a:xfrm>
              <a:off x="4117519" y="4191000"/>
              <a:ext cx="810987" cy="889928"/>
              <a:chOff x="3736519" y="3723843"/>
              <a:chExt cx="810987" cy="1183060"/>
            </a:xfrm>
          </p:grpSpPr>
          <p:cxnSp>
            <p:nvCxnSpPr>
              <p:cNvPr id="20" name="Straight Connector 19"/>
              <p:cNvCxnSpPr/>
              <p:nvPr/>
            </p:nvCxnSpPr>
            <p:spPr>
              <a:xfrm flipV="1">
                <a:off x="3736519" y="3723843"/>
                <a:ext cx="810987" cy="1183060"/>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flipH="1" flipV="1">
                <a:off x="3736519" y="3723843"/>
                <a:ext cx="810987" cy="1183060"/>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grpSp>
      </p:grpSp>
      <p:grpSp>
        <p:nvGrpSpPr>
          <p:cNvPr id="28" name="Group 27"/>
          <p:cNvGrpSpPr/>
          <p:nvPr/>
        </p:nvGrpSpPr>
        <p:grpSpPr>
          <a:xfrm>
            <a:off x="6172200" y="1096965"/>
            <a:ext cx="1981200" cy="2813779"/>
            <a:chOff x="6111875" y="1109151"/>
            <a:chExt cx="1981200" cy="2813779"/>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56350" y="1109151"/>
              <a:ext cx="1492250" cy="216744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111875" y="3276599"/>
              <a:ext cx="1981200" cy="646331"/>
            </a:xfrm>
            <a:prstGeom prst="rect">
              <a:avLst/>
            </a:prstGeom>
            <a:noFill/>
          </p:spPr>
          <p:txBody>
            <a:bodyPr wrap="square" rtlCol="0">
              <a:spAutoFit/>
            </a:bodyPr>
            <a:lstStyle/>
            <a:p>
              <a:pPr marL="0" lvl="1" algn="ctr"/>
              <a:r>
                <a:rPr lang="en-US" dirty="0" smtClean="0">
                  <a:latin typeface="Arial" pitchFamily="34" charset="0"/>
                  <a:cs typeface="Arial" pitchFamily="34" charset="0"/>
                </a:rPr>
                <a:t>Continue using the wheelchair</a:t>
              </a:r>
              <a:endParaRPr lang="en-US" sz="1400" dirty="0">
                <a:latin typeface="Arial" pitchFamily="34" charset="0"/>
                <a:cs typeface="Arial" pitchFamily="34" charset="0"/>
              </a:endParaRPr>
            </a:p>
          </p:txBody>
        </p:sp>
      </p:grpSp>
    </p:spTree>
    <p:extLst>
      <p:ext uri="{BB962C8B-B14F-4D97-AF65-F5344CB8AC3E}">
        <p14:creationId xmlns:p14="http://schemas.microsoft.com/office/powerpoint/2010/main" val="1948550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08266854"/>
              </p:ext>
            </p:extLst>
          </p:nvPr>
        </p:nvGraphicFramePr>
        <p:xfrm>
          <a:off x="3566678" y="1487218"/>
          <a:ext cx="4052896" cy="4837382"/>
        </p:xfrm>
        <a:graphic>
          <a:graphicData uri="http://schemas.openxmlformats.org/drawingml/2006/table">
            <a:tbl>
              <a:tblPr>
                <a:tableStyleId>{616DA210-FB5B-4158-B5E0-FEB733F419BA}</a:tableStyleId>
              </a:tblPr>
              <a:tblGrid>
                <a:gridCol w="1509704"/>
                <a:gridCol w="2543192"/>
              </a:tblGrid>
              <a:tr h="40559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700" b="1" u="none" strike="noStrike" dirty="0" smtClean="0">
                          <a:effectLst/>
                          <a:latin typeface="Arial" pitchFamily="34" charset="0"/>
                          <a:cs typeface="Arial" pitchFamily="34" charset="0"/>
                        </a:rPr>
                        <a:t>Rear wheels</a:t>
                      </a:r>
                      <a:endParaRPr lang="en-US" sz="1700" b="1" i="0" u="none" strike="noStrike" dirty="0" smtClean="0">
                        <a:solidFill>
                          <a:srgbClr val="000000"/>
                        </a:solidFill>
                        <a:effectLst/>
                        <a:latin typeface="Arial" pitchFamily="34" charset="0"/>
                        <a:cs typeface="Arial" pitchFamily="34" charset="0"/>
                      </a:endParaRPr>
                    </a:p>
                    <a:p>
                      <a:pPr algn="l" fontAlgn="b"/>
                      <a:endParaRPr lang="en-US" sz="17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en-US" sz="1700" b="0" i="0" u="none" strike="noStrike" dirty="0" smtClean="0">
                          <a:solidFill>
                            <a:srgbClr val="000000"/>
                          </a:solidFill>
                          <a:effectLst/>
                          <a:latin typeface="Arial" pitchFamily="34" charset="0"/>
                          <a:cs typeface="Arial" pitchFamily="34" charset="0"/>
                        </a:rPr>
                        <a:t>Tire</a:t>
                      </a:r>
                    </a:p>
                    <a:p>
                      <a:pPr algn="l" fontAlgn="b"/>
                      <a:r>
                        <a:rPr lang="en-US" sz="1700" b="0" i="0" u="none" strike="noStrike" dirty="0" smtClean="0">
                          <a:solidFill>
                            <a:srgbClr val="000000"/>
                          </a:solidFill>
                          <a:effectLst/>
                          <a:latin typeface="Arial" pitchFamily="34" charset="0"/>
                          <a:cs typeface="Arial" pitchFamily="34" charset="0"/>
                        </a:rPr>
                        <a:t>Bearings</a:t>
                      </a:r>
                    </a:p>
                    <a:p>
                      <a:pPr algn="l" fontAlgn="b"/>
                      <a:r>
                        <a:rPr lang="en-US" sz="1700" b="0" i="0" u="none" strike="noStrike" dirty="0" smtClean="0">
                          <a:solidFill>
                            <a:srgbClr val="000000"/>
                          </a:solidFill>
                          <a:effectLst/>
                          <a:latin typeface="Arial" pitchFamily="34" charset="0"/>
                          <a:cs typeface="Arial" pitchFamily="34" charset="0"/>
                        </a:rPr>
                        <a:t>Spokes</a:t>
                      </a:r>
                    </a:p>
                    <a:p>
                      <a:pPr algn="l" fontAlgn="b"/>
                      <a:r>
                        <a:rPr lang="en-US" sz="1700" b="0" i="0" u="none" strike="noStrike" dirty="0" smtClean="0">
                          <a:solidFill>
                            <a:srgbClr val="000000"/>
                          </a:solidFill>
                          <a:effectLst/>
                          <a:latin typeface="Arial" pitchFamily="34" charset="0"/>
                          <a:cs typeface="Arial" pitchFamily="34" charset="0"/>
                        </a:rPr>
                        <a:t>Alignment</a:t>
                      </a:r>
                    </a:p>
                    <a:p>
                      <a:pPr algn="l" fontAlgn="b"/>
                      <a:r>
                        <a:rPr lang="en-US" sz="1700" b="0" i="0" u="none" strike="noStrike" dirty="0" smtClean="0">
                          <a:solidFill>
                            <a:srgbClr val="000000"/>
                          </a:solidFill>
                          <a:effectLst/>
                          <a:latin typeface="Arial" pitchFamily="34" charset="0"/>
                          <a:cs typeface="Arial" pitchFamily="34" charset="0"/>
                        </a:rPr>
                        <a:t>Quick-release</a:t>
                      </a:r>
                      <a:r>
                        <a:rPr lang="en-US" sz="1700" b="0" i="0" u="none" strike="noStrike" baseline="0" dirty="0" smtClean="0">
                          <a:solidFill>
                            <a:srgbClr val="000000"/>
                          </a:solidFill>
                          <a:effectLst/>
                          <a:latin typeface="Arial" pitchFamily="34" charset="0"/>
                          <a:cs typeface="Arial" pitchFamily="34" charset="0"/>
                        </a:rPr>
                        <a:t> mechanism</a:t>
                      </a:r>
                    </a:p>
                    <a:p>
                      <a:pPr algn="l" fontAlgn="b"/>
                      <a:r>
                        <a:rPr lang="en-US" sz="1700" b="0" i="0" u="none" strike="noStrike" baseline="0" dirty="0" smtClean="0">
                          <a:solidFill>
                            <a:srgbClr val="000000"/>
                          </a:solidFill>
                          <a:effectLst/>
                          <a:latin typeface="Arial" pitchFamily="34" charset="0"/>
                          <a:cs typeface="Arial" pitchFamily="34" charset="0"/>
                        </a:rPr>
                        <a:t>Locks</a:t>
                      </a:r>
                    </a:p>
                    <a:p>
                      <a:pPr algn="l" fontAlgn="b"/>
                      <a:r>
                        <a:rPr lang="en-US" sz="1700" b="0" i="0" u="none" strike="noStrike" baseline="0" dirty="0" smtClean="0">
                          <a:solidFill>
                            <a:srgbClr val="000000"/>
                          </a:solidFill>
                          <a:effectLst/>
                          <a:latin typeface="Arial" pitchFamily="34" charset="0"/>
                          <a:cs typeface="Arial" pitchFamily="34" charset="0"/>
                        </a:rPr>
                        <a:t>Handrim</a:t>
                      </a:r>
                      <a:endParaRPr lang="en-US" sz="1700" b="0" i="0" u="none" strike="noStrike" dirty="0">
                        <a:solidFill>
                          <a:srgbClr val="000000"/>
                        </a:solidFill>
                        <a:effectLst/>
                        <a:latin typeface="Arial" pitchFamily="34" charset="0"/>
                        <a:cs typeface="Arial" pitchFamily="34" charset="0"/>
                      </a:endParaRPr>
                    </a:p>
                  </a:txBody>
                  <a:tcPr marL="9525" marR="9525" marT="9525" marB="0" anchor="ctr"/>
                </a:tc>
              </a:tr>
              <a:tr h="283917">
                <a:tc>
                  <a:txBody>
                    <a:bodyPr/>
                    <a:lstStyle/>
                    <a:p>
                      <a:pPr algn="l" fontAlgn="b"/>
                      <a:r>
                        <a:rPr lang="en-US" sz="1700" b="1" i="0" u="none" strike="noStrike" dirty="0" smtClean="0">
                          <a:solidFill>
                            <a:srgbClr val="000000"/>
                          </a:solidFill>
                          <a:effectLst/>
                          <a:latin typeface="Arial" pitchFamily="34" charset="0"/>
                          <a:cs typeface="Arial" pitchFamily="34" charset="0"/>
                        </a:rPr>
                        <a:t>Casters</a:t>
                      </a:r>
                      <a:endParaRPr lang="en-US" sz="17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en-US" sz="1700" b="0" i="0" u="none" strike="noStrike" dirty="0" smtClean="0">
                          <a:solidFill>
                            <a:srgbClr val="000000"/>
                          </a:solidFill>
                          <a:effectLst/>
                          <a:latin typeface="Arial" pitchFamily="34" charset="0"/>
                          <a:cs typeface="Arial" pitchFamily="34" charset="0"/>
                        </a:rPr>
                        <a:t>Bearings</a:t>
                      </a:r>
                    </a:p>
                    <a:p>
                      <a:pPr algn="l" fontAlgn="b"/>
                      <a:r>
                        <a:rPr lang="en-US" sz="1700" b="0" i="0" u="none" strike="noStrike" dirty="0" smtClean="0">
                          <a:solidFill>
                            <a:srgbClr val="000000"/>
                          </a:solidFill>
                          <a:effectLst/>
                          <a:latin typeface="Arial" pitchFamily="34" charset="0"/>
                          <a:cs typeface="Arial" pitchFamily="34" charset="0"/>
                        </a:rPr>
                        <a:t>Anti-tip</a:t>
                      </a:r>
                      <a:endParaRPr lang="en-US" sz="1700" b="0" i="0" u="none" strike="noStrike" dirty="0">
                        <a:solidFill>
                          <a:srgbClr val="000000"/>
                        </a:solidFill>
                        <a:effectLst/>
                        <a:latin typeface="Arial" pitchFamily="34" charset="0"/>
                        <a:cs typeface="Arial" pitchFamily="34" charset="0"/>
                      </a:endParaRPr>
                    </a:p>
                  </a:txBody>
                  <a:tcPr marL="9525" marR="9525" marT="9525" marB="0" anchor="ctr"/>
                </a:tc>
              </a:tr>
              <a:tr h="394922">
                <a:tc>
                  <a:txBody>
                    <a:bodyPr/>
                    <a:lstStyle/>
                    <a:p>
                      <a:pPr algn="l" fontAlgn="b"/>
                      <a:r>
                        <a:rPr lang="en-US" sz="1700" b="1" i="0" u="none" strike="noStrike" dirty="0" smtClean="0">
                          <a:solidFill>
                            <a:srgbClr val="000000"/>
                          </a:solidFill>
                          <a:effectLst/>
                          <a:latin typeface="Arial" pitchFamily="34" charset="0"/>
                          <a:cs typeface="Arial" pitchFamily="34" charset="0"/>
                        </a:rPr>
                        <a:t>Cushion</a:t>
                      </a:r>
                      <a:endParaRPr lang="en-US" sz="17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en-US" sz="1700" b="0" i="0" u="none" strike="noStrike" dirty="0" smtClean="0">
                          <a:solidFill>
                            <a:srgbClr val="000000"/>
                          </a:solidFill>
                          <a:effectLst/>
                          <a:latin typeface="Arial" pitchFamily="34" charset="0"/>
                          <a:cs typeface="Arial" pitchFamily="34" charset="0"/>
                        </a:rPr>
                        <a:t>Cover</a:t>
                      </a:r>
                    </a:p>
                  </a:txBody>
                  <a:tcPr marL="9525" marR="9525" marT="9525" marB="0" anchor="ctr"/>
                </a:tc>
              </a:tr>
              <a:tr h="996910">
                <a:tc>
                  <a:txBody>
                    <a:bodyPr/>
                    <a:lstStyle/>
                    <a:p>
                      <a:pPr algn="l" fontAlgn="b"/>
                      <a:r>
                        <a:rPr lang="en-US" sz="1700" b="1" i="0" u="none" strike="noStrike" dirty="0" smtClean="0">
                          <a:solidFill>
                            <a:srgbClr val="000000"/>
                          </a:solidFill>
                          <a:effectLst/>
                          <a:latin typeface="Arial" pitchFamily="34" charset="0"/>
                          <a:cs typeface="Arial" pitchFamily="34" charset="0"/>
                        </a:rPr>
                        <a:t>Supports</a:t>
                      </a:r>
                      <a:endParaRPr lang="en-US" sz="17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en-US" sz="1700" u="none" strike="noStrike" dirty="0" smtClean="0">
                          <a:effectLst/>
                          <a:latin typeface="Arial" pitchFamily="34" charset="0"/>
                          <a:cs typeface="Arial" pitchFamily="34" charset="0"/>
                        </a:rPr>
                        <a:t>Arm</a:t>
                      </a:r>
                    </a:p>
                    <a:p>
                      <a:pPr algn="l" fontAlgn="b"/>
                      <a:r>
                        <a:rPr lang="en-US" sz="1700" b="0" i="0" u="none" strike="noStrike" dirty="0" smtClean="0">
                          <a:solidFill>
                            <a:srgbClr val="000000"/>
                          </a:solidFill>
                          <a:effectLst/>
                          <a:latin typeface="Arial" pitchFamily="34" charset="0"/>
                          <a:cs typeface="Arial" pitchFamily="34" charset="0"/>
                        </a:rPr>
                        <a:t>Foot</a:t>
                      </a:r>
                    </a:p>
                    <a:p>
                      <a:pPr algn="l" fontAlgn="b"/>
                      <a:r>
                        <a:rPr lang="en-US" sz="1700" b="0" i="0" u="none" strike="noStrike" dirty="0" smtClean="0">
                          <a:solidFill>
                            <a:srgbClr val="000000"/>
                          </a:solidFill>
                          <a:effectLst/>
                          <a:latin typeface="Arial" pitchFamily="34" charset="0"/>
                          <a:cs typeface="Arial" pitchFamily="34" charset="0"/>
                        </a:rPr>
                        <a:t>Back</a:t>
                      </a:r>
                    </a:p>
                    <a:p>
                      <a:pPr algn="l" fontAlgn="b"/>
                      <a:r>
                        <a:rPr lang="en-US" sz="1700" b="0" i="0" u="none" strike="noStrike" dirty="0" smtClean="0">
                          <a:solidFill>
                            <a:srgbClr val="000000"/>
                          </a:solidFill>
                          <a:effectLst/>
                          <a:latin typeface="Arial" pitchFamily="34" charset="0"/>
                          <a:cs typeface="Arial" pitchFamily="34" charset="0"/>
                        </a:rPr>
                        <a:t>Upholstery</a:t>
                      </a:r>
                    </a:p>
                    <a:p>
                      <a:pPr algn="l" fontAlgn="b"/>
                      <a:r>
                        <a:rPr lang="en-US" sz="1700" b="0" i="0" u="none" strike="noStrike" dirty="0" smtClean="0">
                          <a:solidFill>
                            <a:srgbClr val="000000"/>
                          </a:solidFill>
                          <a:effectLst/>
                          <a:latin typeface="Arial" pitchFamily="34" charset="0"/>
                          <a:cs typeface="Arial" pitchFamily="34" charset="0"/>
                        </a:rPr>
                        <a:t>Clothing guard</a:t>
                      </a:r>
                      <a:endParaRPr lang="en-US" sz="1700" b="0" i="0" u="none" strike="noStrike" dirty="0">
                        <a:solidFill>
                          <a:srgbClr val="000000"/>
                        </a:solidFill>
                        <a:effectLst/>
                        <a:latin typeface="Arial" pitchFamily="34" charset="0"/>
                        <a:cs typeface="Arial" pitchFamily="34" charset="0"/>
                      </a:endParaRPr>
                    </a:p>
                  </a:txBody>
                  <a:tcPr marL="9525" marR="9525" marT="9525" marB="0" anchor="ctr"/>
                </a:tc>
              </a:tr>
              <a:tr h="2839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700" b="1" u="none" strike="noStrike" dirty="0" smtClean="0">
                          <a:effectLst/>
                          <a:latin typeface="Arial" pitchFamily="34" charset="0"/>
                          <a:cs typeface="Arial" pitchFamily="34" charset="0"/>
                        </a:rPr>
                        <a:t>Frame</a:t>
                      </a:r>
                      <a:endParaRPr lang="en-US" sz="1700" b="1" i="0" u="none" strike="noStrike" dirty="0" smtClean="0">
                        <a:solidFill>
                          <a:srgbClr val="000000"/>
                        </a:solidFill>
                        <a:effectLst/>
                        <a:latin typeface="Arial" pitchFamily="34" charset="0"/>
                        <a:cs typeface="Arial" pitchFamily="34" charset="0"/>
                      </a:endParaRPr>
                    </a:p>
                    <a:p>
                      <a:pPr algn="l" fontAlgn="b"/>
                      <a:endParaRPr lang="en-US" sz="17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en-US" sz="1700" b="0" i="0" u="none" strike="noStrike" dirty="0" smtClean="0">
                          <a:solidFill>
                            <a:srgbClr val="000000"/>
                          </a:solidFill>
                          <a:effectLst/>
                          <a:latin typeface="Arial" pitchFamily="34" charset="0"/>
                          <a:cs typeface="Arial" pitchFamily="34" charset="0"/>
                        </a:rPr>
                        <a:t>Welds</a:t>
                      </a:r>
                    </a:p>
                    <a:p>
                      <a:pPr algn="l" fontAlgn="b"/>
                      <a:r>
                        <a:rPr lang="en-US" sz="1700" b="0" i="0" u="none" strike="noStrike" dirty="0" smtClean="0">
                          <a:solidFill>
                            <a:srgbClr val="000000"/>
                          </a:solidFill>
                          <a:effectLst/>
                          <a:latin typeface="Arial" pitchFamily="34" charset="0"/>
                          <a:cs typeface="Arial" pitchFamily="34" charset="0"/>
                        </a:rPr>
                        <a:t>Cross-brace</a:t>
                      </a:r>
                    </a:p>
                    <a:p>
                      <a:pPr algn="l" fontAlgn="b"/>
                      <a:r>
                        <a:rPr lang="en-US" sz="1700" b="0" i="0" u="none" strike="noStrike" dirty="0" smtClean="0">
                          <a:solidFill>
                            <a:srgbClr val="000000"/>
                          </a:solidFill>
                          <a:effectLst/>
                          <a:latin typeface="Arial" pitchFamily="34" charset="0"/>
                          <a:cs typeface="Arial" pitchFamily="34" charset="0"/>
                        </a:rPr>
                        <a:t>Suspension</a:t>
                      </a:r>
                      <a:endParaRPr lang="en-US" sz="1700" b="0" i="0" u="none" strike="noStrike" dirty="0">
                        <a:solidFill>
                          <a:srgbClr val="000000"/>
                        </a:solidFill>
                        <a:effectLst/>
                        <a:latin typeface="Arial" pitchFamily="34" charset="0"/>
                        <a:cs typeface="Arial" pitchFamily="34" charset="0"/>
                      </a:endParaRPr>
                    </a:p>
                  </a:txBody>
                  <a:tcPr marL="9525" marR="9525" marT="9525" marB="0" anchor="ctr"/>
                </a:tc>
              </a:tr>
            </a:tbl>
          </a:graphicData>
        </a:graphic>
      </p:graphicFrame>
      <p:sp>
        <p:nvSpPr>
          <p:cNvPr id="5" name="TextBox 4"/>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6" name="TextBox 5"/>
          <p:cNvSpPr txBox="1"/>
          <p:nvPr/>
        </p:nvSpPr>
        <p:spPr>
          <a:xfrm>
            <a:off x="0" y="0"/>
            <a:ext cx="8153400" cy="646331"/>
          </a:xfrm>
          <a:prstGeom prst="rect">
            <a:avLst/>
          </a:prstGeom>
          <a:noFill/>
        </p:spPr>
        <p:txBody>
          <a:bodyPr wrap="square" rtlCol="0" anchor="ctr">
            <a:spAutoFit/>
          </a:bodyPr>
          <a:lstStyle/>
          <a:p>
            <a:pPr algn="ctr"/>
            <a:r>
              <a:rPr lang="en-US" sz="3600" dirty="0" smtClean="0">
                <a:solidFill>
                  <a:schemeClr val="bg1"/>
                </a:solidFill>
                <a:latin typeface="Arial" pitchFamily="34" charset="0"/>
                <a:cs typeface="Arial" pitchFamily="34" charset="0"/>
              </a:rPr>
              <a:t>Inspection items</a:t>
            </a:r>
            <a:endParaRPr lang="en-US" sz="3600" dirty="0">
              <a:solidFill>
                <a:schemeClr val="bg1"/>
              </a:solidFill>
              <a:latin typeface="Arial" pitchFamily="34" charset="0"/>
              <a:cs typeface="Arial" pitchFamily="34" charset="0"/>
            </a:endParaRPr>
          </a:p>
        </p:txBody>
      </p:sp>
      <p:sp>
        <p:nvSpPr>
          <p:cNvPr id="7" name="TextBox 6"/>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16</a:t>
            </a:fld>
            <a:endParaRPr lang="en-US" sz="1400" dirty="0">
              <a:solidFill>
                <a:schemeClr val="bg1"/>
              </a:solidFill>
              <a:latin typeface="Arial" pitchFamily="34" charset="0"/>
              <a:cs typeface="Arial" pitchFamily="34" charset="0"/>
            </a:endParaRPr>
          </a:p>
        </p:txBody>
      </p:sp>
      <p:sp>
        <p:nvSpPr>
          <p:cNvPr id="10" name="Rectangle 9"/>
          <p:cNvSpPr/>
          <p:nvPr/>
        </p:nvSpPr>
        <p:spPr>
          <a:xfrm>
            <a:off x="3566679" y="1504950"/>
            <a:ext cx="4053321" cy="32385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66679" y="3855097"/>
            <a:ext cx="4053320" cy="3810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rot="16200000">
            <a:off x="893846" y="3702851"/>
            <a:ext cx="4800600" cy="369333"/>
          </a:xfrm>
          <a:prstGeom prst="rect">
            <a:avLst/>
          </a:prstGeom>
          <a:noFill/>
          <a:ln>
            <a:solidFill>
              <a:schemeClr val="tx1"/>
            </a:solidFill>
          </a:ln>
        </p:spPr>
        <p:txBody>
          <a:bodyPr wrap="square" rtlCol="0">
            <a:spAutoFit/>
          </a:bodyPr>
          <a:lstStyle/>
          <a:p>
            <a:pPr algn="ctr"/>
            <a:r>
              <a:rPr lang="en-US" b="1" dirty="0" smtClean="0"/>
              <a:t>Nuts and bolts</a:t>
            </a:r>
            <a:endParaRPr lang="en-US" b="1" dirty="0"/>
          </a:p>
        </p:txBody>
      </p:sp>
      <p:grpSp>
        <p:nvGrpSpPr>
          <p:cNvPr id="4" name="Group 3"/>
          <p:cNvGrpSpPr/>
          <p:nvPr/>
        </p:nvGrpSpPr>
        <p:grpSpPr>
          <a:xfrm>
            <a:off x="379644" y="3686174"/>
            <a:ext cx="2498723" cy="369332"/>
            <a:chOff x="89565" y="3457574"/>
            <a:chExt cx="2498723" cy="369332"/>
          </a:xfrm>
        </p:grpSpPr>
        <p:sp>
          <p:nvSpPr>
            <p:cNvPr id="9" name="Rectangle 8"/>
            <p:cNvSpPr/>
            <p:nvPr/>
          </p:nvSpPr>
          <p:spPr>
            <a:xfrm>
              <a:off x="89565" y="3457574"/>
              <a:ext cx="367636" cy="323850"/>
            </a:xfrm>
            <a:prstGeom prst="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9089" y="3457574"/>
              <a:ext cx="1989199" cy="369332"/>
            </a:xfrm>
            <a:prstGeom prst="rect">
              <a:avLst/>
            </a:prstGeom>
            <a:noFill/>
          </p:spPr>
          <p:txBody>
            <a:bodyPr wrap="none" rtlCol="0">
              <a:spAutoFit/>
            </a:bodyPr>
            <a:lstStyle/>
            <a:p>
              <a:r>
                <a:rPr lang="en-US" dirty="0" smtClean="0"/>
                <a:t>Weekly inspections</a:t>
              </a:r>
              <a:endParaRPr lang="en-US" dirty="0"/>
            </a:p>
          </p:txBody>
        </p:sp>
      </p:grpSp>
      <p:sp>
        <p:nvSpPr>
          <p:cNvPr id="12" name="TextBox 11"/>
          <p:cNvSpPr txBox="1"/>
          <p:nvPr/>
        </p:nvSpPr>
        <p:spPr>
          <a:xfrm>
            <a:off x="-12223" y="0"/>
            <a:ext cx="9156223" cy="954107"/>
          </a:xfrm>
          <a:prstGeom prst="rect">
            <a:avLst/>
          </a:prstGeom>
          <a:noFill/>
        </p:spPr>
        <p:txBody>
          <a:bodyPr wrap="square" rtlCol="0">
            <a:spAutoFit/>
          </a:bodyPr>
          <a:lstStyle/>
          <a:p>
            <a:r>
              <a:rPr lang="en-US" sz="2800" b="1" dirty="0" smtClean="0"/>
              <a:t>Some inspections should be done weekly, </a:t>
            </a:r>
            <a:br>
              <a:rPr lang="en-US" sz="2800" b="1" dirty="0" smtClean="0"/>
            </a:br>
            <a:r>
              <a:rPr lang="en-US" sz="2800" b="1" dirty="0" smtClean="0"/>
              <a:t>though most should be done monthly.</a:t>
            </a:r>
            <a:endParaRPr lang="en-US" sz="2800" b="1" dirty="0"/>
          </a:p>
        </p:txBody>
      </p:sp>
    </p:spTree>
    <p:extLst>
      <p:ext uri="{BB962C8B-B14F-4D97-AF65-F5344CB8AC3E}">
        <p14:creationId xmlns:p14="http://schemas.microsoft.com/office/powerpoint/2010/main" val="94737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Pneumatic tires</a:t>
            </a:r>
            <a:endParaRPr lang="en-US" sz="3200" dirty="0">
              <a:solidFill>
                <a:schemeClr val="bg1"/>
              </a:solidFill>
              <a:latin typeface="Arial" pitchFamily="34" charset="0"/>
              <a:cs typeface="Arial" pitchFamily="34" charset="0"/>
            </a:endParaRPr>
          </a:p>
        </p:txBody>
      </p:sp>
      <p:sp>
        <p:nvSpPr>
          <p:cNvPr id="8" name="TextBox 7"/>
          <p:cNvSpPr txBox="1"/>
          <p:nvPr/>
        </p:nvSpPr>
        <p:spPr>
          <a:xfrm>
            <a:off x="2533649" y="990600"/>
            <a:ext cx="6484775" cy="400110"/>
          </a:xfrm>
          <a:prstGeom prst="rect">
            <a:avLst/>
          </a:prstGeom>
          <a:noFill/>
        </p:spPr>
        <p:txBody>
          <a:bodyPr wrap="square" rtlCol="0">
            <a:spAutoFit/>
          </a:bodyPr>
          <a:lstStyle/>
          <a:p>
            <a:endParaRPr lang="en-US" sz="2000" dirty="0">
              <a:latin typeface="Arial" pitchFamily="34" charset="0"/>
              <a:cs typeface="Arial" pitchFamily="34" charset="0"/>
            </a:endParaRPr>
          </a:p>
        </p:txBody>
      </p:sp>
      <p:sp>
        <p:nvSpPr>
          <p:cNvPr id="10" name="TextBox 9"/>
          <p:cNvSpPr txBox="1"/>
          <p:nvPr/>
        </p:nvSpPr>
        <p:spPr>
          <a:xfrm>
            <a:off x="0" y="2743200"/>
            <a:ext cx="9166698" cy="1323439"/>
          </a:xfrm>
          <a:prstGeom prst="rect">
            <a:avLst/>
          </a:prstGeom>
          <a:solidFill>
            <a:schemeClr val="accent6">
              <a:lumMod val="75000"/>
            </a:schemeClr>
          </a:solidFill>
        </p:spPr>
        <p:txBody>
          <a:bodyPr wrap="square" rtlCol="0">
            <a:spAutoFit/>
          </a:bodyPr>
          <a:lstStyle/>
          <a:p>
            <a:pPr algn="ctr"/>
            <a:r>
              <a:rPr lang="en-US" sz="8000" b="1" dirty="0" smtClean="0"/>
              <a:t>Weekly Inspections</a:t>
            </a:r>
            <a:endParaRPr lang="en-US" sz="8000" b="1" dirty="0"/>
          </a:p>
        </p:txBody>
      </p:sp>
    </p:spTree>
    <p:extLst>
      <p:ext uri="{BB962C8B-B14F-4D97-AF65-F5344CB8AC3E}">
        <p14:creationId xmlns:p14="http://schemas.microsoft.com/office/powerpoint/2010/main" val="3703066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Pneumatic tires</a:t>
            </a:r>
            <a:endParaRPr lang="en-US" sz="3200" dirty="0">
              <a:solidFill>
                <a:schemeClr val="bg1"/>
              </a:solidFill>
              <a:latin typeface="Arial" pitchFamily="34" charset="0"/>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8" name="TextBox 7"/>
          <p:cNvSpPr txBox="1"/>
          <p:nvPr/>
        </p:nvSpPr>
        <p:spPr>
          <a:xfrm>
            <a:off x="2533649" y="990600"/>
            <a:ext cx="6484775" cy="400110"/>
          </a:xfrm>
          <a:prstGeom prst="rect">
            <a:avLst/>
          </a:prstGeom>
          <a:noFill/>
        </p:spPr>
        <p:txBody>
          <a:bodyPr wrap="square" rtlCol="0">
            <a:spAutoFit/>
          </a:bodyPr>
          <a:lstStyle/>
          <a:p>
            <a:endParaRPr lang="en-US" sz="2000" dirty="0">
              <a:latin typeface="Arial" pitchFamily="34" charset="0"/>
              <a:cs typeface="Arial" pitchFamily="34" charset="0"/>
            </a:endParaRPr>
          </a:p>
        </p:txBody>
      </p:sp>
      <p:grpSp>
        <p:nvGrpSpPr>
          <p:cNvPr id="5" name="Group 4" descr="Pneumatic tires typically have the recommended pressure written on the side of the tire."/>
          <p:cNvGrpSpPr/>
          <p:nvPr/>
        </p:nvGrpSpPr>
        <p:grpSpPr>
          <a:xfrm>
            <a:off x="3429000" y="4925447"/>
            <a:ext cx="3202480" cy="1472239"/>
            <a:chOff x="4036255" y="4078008"/>
            <a:chExt cx="2562180" cy="1155168"/>
          </a:xfrm>
        </p:grpSpPr>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36255" y="4078008"/>
              <a:ext cx="2562180" cy="11551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Oval 15"/>
            <p:cNvSpPr/>
            <p:nvPr/>
          </p:nvSpPr>
          <p:spPr>
            <a:xfrm rot="506112">
              <a:off x="4342105" y="4220038"/>
              <a:ext cx="2036690" cy="8696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pic>
        <p:nvPicPr>
          <p:cNvPr id="1026" name="Picture 2" descr="Inflating a pneumatic tir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16672" y="1579013"/>
            <a:ext cx="1993546" cy="2467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Check that the tire pressure matches the recommended pressu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6590271" y="5172628"/>
            <a:ext cx="1481304" cy="9875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1" name="Group 10" descr="A user inspects their manual wheelchair's tire by depressing it with their thumb."/>
          <p:cNvGrpSpPr/>
          <p:nvPr/>
        </p:nvGrpSpPr>
        <p:grpSpPr>
          <a:xfrm>
            <a:off x="311665" y="1594305"/>
            <a:ext cx="3233366" cy="2451968"/>
            <a:chOff x="242651" y="2579022"/>
            <a:chExt cx="3233366" cy="2451968"/>
          </a:xfrm>
        </p:grpSpPr>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7045" y="2579022"/>
              <a:ext cx="3024578" cy="2052392"/>
            </a:xfrm>
            <a:prstGeom prst="rect">
              <a:avLst/>
            </a:prstGeom>
            <a:ln>
              <a:solidFill>
                <a:srgbClr val="223C5C"/>
              </a:solidFill>
            </a:ln>
          </p:spPr>
        </p:pic>
        <p:sp>
          <p:nvSpPr>
            <p:cNvPr id="24" name="TextBox 23"/>
            <p:cNvSpPr txBox="1"/>
            <p:nvPr/>
          </p:nvSpPr>
          <p:spPr>
            <a:xfrm>
              <a:off x="242651" y="4661658"/>
              <a:ext cx="3233366" cy="369332"/>
            </a:xfrm>
            <a:prstGeom prst="rect">
              <a:avLst/>
            </a:prstGeom>
            <a:noFill/>
          </p:spPr>
          <p:txBody>
            <a:bodyPr wrap="square" rtlCol="0">
              <a:spAutoFit/>
            </a:bodyPr>
            <a:lstStyle/>
            <a:p>
              <a:pPr algn="ctr"/>
              <a:r>
                <a:rPr lang="en-US" dirty="0" smtClean="0"/>
                <a:t>Tire depresses more than 5mm</a:t>
              </a:r>
              <a:endParaRPr lang="en-US" dirty="0"/>
            </a:p>
          </p:txBody>
        </p:sp>
      </p:grpSp>
      <p:sp>
        <p:nvSpPr>
          <p:cNvPr id="10" name="TextBox 9"/>
          <p:cNvSpPr txBox="1"/>
          <p:nvPr/>
        </p:nvSpPr>
        <p:spPr>
          <a:xfrm>
            <a:off x="0" y="6566"/>
            <a:ext cx="9144000" cy="954107"/>
          </a:xfrm>
          <a:prstGeom prst="rect">
            <a:avLst/>
          </a:prstGeom>
          <a:noFill/>
        </p:spPr>
        <p:txBody>
          <a:bodyPr wrap="square" rtlCol="0">
            <a:spAutoFit/>
          </a:bodyPr>
          <a:lstStyle/>
          <a:p>
            <a:r>
              <a:rPr lang="en-US" sz="2800" b="1" dirty="0" smtClean="0"/>
              <a:t>Improperly inflated tires wear quickly and </a:t>
            </a:r>
            <a:br>
              <a:rPr lang="en-US" sz="2800" b="1" dirty="0" smtClean="0"/>
            </a:br>
            <a:r>
              <a:rPr lang="en-US" sz="2800" b="1" dirty="0" smtClean="0"/>
              <a:t>make a wheelchair difficult to maneuver and propel.</a:t>
            </a:r>
            <a:endParaRPr lang="en-US" sz="2800" b="1" dirty="0"/>
          </a:p>
        </p:txBody>
      </p:sp>
      <p:grpSp>
        <p:nvGrpSpPr>
          <p:cNvPr id="2060" name="Group 2059" descr="Five mm is about the height of three stacked pennies."/>
          <p:cNvGrpSpPr/>
          <p:nvPr/>
        </p:nvGrpSpPr>
        <p:grpSpPr>
          <a:xfrm>
            <a:off x="3810000" y="1600200"/>
            <a:ext cx="2205043" cy="1368052"/>
            <a:chOff x="3967157" y="1732668"/>
            <a:chExt cx="2205043" cy="1368052"/>
          </a:xfrm>
        </p:grpSpPr>
        <p:pic>
          <p:nvPicPr>
            <p:cNvPr id="2050"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67157" y="1732668"/>
              <a:ext cx="1397923" cy="11390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4648200" y="2514600"/>
              <a:ext cx="13536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48200" y="2819400"/>
              <a:ext cx="13536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715000" y="2819401"/>
              <a:ext cx="0" cy="2813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715000" y="2209800"/>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17517" y="2497239"/>
              <a:ext cx="854683" cy="369332"/>
            </a:xfrm>
            <a:prstGeom prst="rect">
              <a:avLst/>
            </a:prstGeom>
            <a:noFill/>
          </p:spPr>
          <p:txBody>
            <a:bodyPr wrap="square" rtlCol="0">
              <a:spAutoFit/>
            </a:bodyPr>
            <a:lstStyle/>
            <a:p>
              <a:pPr algn="ctr"/>
              <a:r>
                <a:rPr lang="en-US" dirty="0" smtClean="0"/>
                <a:t>5mm</a:t>
              </a:r>
              <a:endParaRPr lang="en-US" dirty="0"/>
            </a:p>
          </p:txBody>
        </p:sp>
      </p:grpSp>
      <p:sp>
        <p:nvSpPr>
          <p:cNvPr id="2061" name="Right Arrow 2060"/>
          <p:cNvSpPr/>
          <p:nvPr/>
        </p:nvSpPr>
        <p:spPr>
          <a:xfrm>
            <a:off x="3972974" y="3124200"/>
            <a:ext cx="1981306" cy="708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TextBox 2061"/>
          <p:cNvSpPr txBox="1"/>
          <p:nvPr/>
        </p:nvSpPr>
        <p:spPr>
          <a:xfrm>
            <a:off x="4464527" y="3732976"/>
            <a:ext cx="873508" cy="400110"/>
          </a:xfrm>
          <a:prstGeom prst="rect">
            <a:avLst/>
          </a:prstGeom>
          <a:noFill/>
        </p:spPr>
        <p:txBody>
          <a:bodyPr wrap="none" rtlCol="0">
            <a:spAutoFit/>
          </a:bodyPr>
          <a:lstStyle/>
          <a:p>
            <a:pPr algn="ctr"/>
            <a:r>
              <a:rPr lang="en-US" sz="2000" b="1" dirty="0" smtClean="0"/>
              <a:t>Inflate</a:t>
            </a:r>
            <a:endParaRPr lang="en-US" sz="2000" b="1" dirty="0"/>
          </a:p>
        </p:txBody>
      </p:sp>
      <p:sp>
        <p:nvSpPr>
          <p:cNvPr id="50" name="TextBox 49"/>
          <p:cNvSpPr txBox="1"/>
          <p:nvPr/>
        </p:nvSpPr>
        <p:spPr>
          <a:xfrm>
            <a:off x="3810000" y="6395543"/>
            <a:ext cx="3367268" cy="369332"/>
          </a:xfrm>
          <a:prstGeom prst="rect">
            <a:avLst/>
          </a:prstGeom>
          <a:noFill/>
        </p:spPr>
        <p:txBody>
          <a:bodyPr wrap="none" rtlCol="0">
            <a:spAutoFit/>
          </a:bodyPr>
          <a:lstStyle/>
          <a:p>
            <a:pPr algn="ctr"/>
            <a:r>
              <a:rPr lang="en-US" dirty="0" smtClean="0"/>
              <a:t>Inflate to recommended pressure</a:t>
            </a:r>
            <a:endParaRPr lang="en-US" dirty="0"/>
          </a:p>
        </p:txBody>
      </p:sp>
      <p:grpSp>
        <p:nvGrpSpPr>
          <p:cNvPr id="2063" name="Group 2062"/>
          <p:cNvGrpSpPr/>
          <p:nvPr/>
        </p:nvGrpSpPr>
        <p:grpSpPr>
          <a:xfrm>
            <a:off x="416059" y="4725392"/>
            <a:ext cx="2558925" cy="1866322"/>
            <a:chOff x="416059" y="4725392"/>
            <a:chExt cx="2558925" cy="1866322"/>
          </a:xfrm>
        </p:grpSpPr>
        <p:grpSp>
          <p:nvGrpSpPr>
            <p:cNvPr id="9" name="Group 8"/>
            <p:cNvGrpSpPr/>
            <p:nvPr/>
          </p:nvGrpSpPr>
          <p:grpSpPr>
            <a:xfrm>
              <a:off x="416059" y="5181801"/>
              <a:ext cx="2558925" cy="1409913"/>
              <a:chOff x="2683009" y="3980888"/>
              <a:chExt cx="2558925" cy="1409913"/>
            </a:xfrm>
          </p:grpSpPr>
          <p:pic>
            <p:nvPicPr>
              <p:cNvPr id="17" name="Picture 16" descr="Presta valves have a smaller diameter and have a metal nut on the end that must be unscrewed to inflat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83009" y="3980889"/>
                <a:ext cx="1131908" cy="1040581"/>
              </a:xfrm>
              <a:prstGeom prst="rect">
                <a:avLst/>
              </a:prstGeom>
              <a:ln>
                <a:solidFill>
                  <a:srgbClr val="223C5C"/>
                </a:solidFill>
              </a:ln>
            </p:spPr>
          </p:pic>
          <p:pic>
            <p:nvPicPr>
              <p:cNvPr id="18" name="Picture 17" descr="Schrader valves are wider, flatter, and are sealed by a spring mechanism."/>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95750" y="3980888"/>
                <a:ext cx="1146184" cy="1040581"/>
              </a:xfrm>
              <a:prstGeom prst="rect">
                <a:avLst/>
              </a:prstGeom>
              <a:ln>
                <a:solidFill>
                  <a:srgbClr val="223C5C"/>
                </a:solidFill>
              </a:ln>
            </p:spPr>
          </p:pic>
          <p:sp>
            <p:nvSpPr>
              <p:cNvPr id="22" name="TextBox 21"/>
              <p:cNvSpPr txBox="1"/>
              <p:nvPr/>
            </p:nvSpPr>
            <p:spPr>
              <a:xfrm>
                <a:off x="2820338" y="5021469"/>
                <a:ext cx="857250" cy="369332"/>
              </a:xfrm>
              <a:prstGeom prst="rect">
                <a:avLst/>
              </a:prstGeom>
              <a:noFill/>
            </p:spPr>
            <p:txBody>
              <a:bodyPr wrap="square" rtlCol="0">
                <a:spAutoFit/>
              </a:bodyPr>
              <a:lstStyle/>
              <a:p>
                <a:r>
                  <a:rPr lang="en-US" dirty="0" err="1" smtClean="0"/>
                  <a:t>Presta</a:t>
                </a:r>
                <a:endParaRPr lang="en-US" dirty="0"/>
              </a:p>
            </p:txBody>
          </p:sp>
          <p:sp>
            <p:nvSpPr>
              <p:cNvPr id="23" name="TextBox 22"/>
              <p:cNvSpPr txBox="1"/>
              <p:nvPr/>
            </p:nvSpPr>
            <p:spPr>
              <a:xfrm>
                <a:off x="4149382" y="5019447"/>
                <a:ext cx="1038919" cy="369332"/>
              </a:xfrm>
              <a:prstGeom prst="rect">
                <a:avLst/>
              </a:prstGeom>
              <a:noFill/>
            </p:spPr>
            <p:txBody>
              <a:bodyPr wrap="square" rtlCol="0">
                <a:spAutoFit/>
              </a:bodyPr>
              <a:lstStyle/>
              <a:p>
                <a:r>
                  <a:rPr lang="en-US" dirty="0" smtClean="0"/>
                  <a:t>Schrader</a:t>
                </a:r>
                <a:endParaRPr lang="en-US" dirty="0"/>
              </a:p>
            </p:txBody>
          </p:sp>
        </p:grpSp>
        <p:sp>
          <p:nvSpPr>
            <p:cNvPr id="51" name="TextBox 50"/>
            <p:cNvSpPr txBox="1"/>
            <p:nvPr/>
          </p:nvSpPr>
          <p:spPr>
            <a:xfrm>
              <a:off x="416059" y="4725392"/>
              <a:ext cx="2558925" cy="400110"/>
            </a:xfrm>
            <a:prstGeom prst="rect">
              <a:avLst/>
            </a:prstGeom>
            <a:noFill/>
          </p:spPr>
          <p:txBody>
            <a:bodyPr wrap="square" rtlCol="0">
              <a:spAutoFit/>
            </a:bodyPr>
            <a:lstStyle/>
            <a:p>
              <a:pPr algn="ctr"/>
              <a:r>
                <a:rPr lang="en-US" sz="2000" b="1" dirty="0" smtClean="0"/>
                <a:t>Types of valves</a:t>
              </a:r>
              <a:endParaRPr lang="en-US" sz="2000" b="1" dirty="0"/>
            </a:p>
          </p:txBody>
        </p:sp>
      </p:grpSp>
      <p:sp>
        <p:nvSpPr>
          <p:cNvPr id="35" name="TextBox 34"/>
          <p:cNvSpPr txBox="1"/>
          <p:nvPr/>
        </p:nvSpPr>
        <p:spPr>
          <a:xfrm>
            <a:off x="7162800" y="6477000"/>
            <a:ext cx="1787605" cy="369332"/>
          </a:xfrm>
          <a:prstGeom prst="rect">
            <a:avLst/>
          </a:prstGeom>
          <a:noFill/>
        </p:spPr>
        <p:txBody>
          <a:bodyPr wrap="none" rtlCol="0">
            <a:spAutoFit/>
          </a:bodyPr>
          <a:lstStyle/>
          <a:p>
            <a:r>
              <a:rPr lang="en-US" b="1" dirty="0" smtClean="0">
                <a:solidFill>
                  <a:srgbClr val="0070C0"/>
                </a:solidFill>
              </a:rPr>
              <a:t>INSPECT WEEKLY</a:t>
            </a:r>
            <a:endParaRPr lang="en-US" b="1" dirty="0">
              <a:solidFill>
                <a:srgbClr val="0070C0"/>
              </a:solidFill>
            </a:endParaRPr>
          </a:p>
        </p:txBody>
      </p:sp>
    </p:spTree>
    <p:extLst>
      <p:ext uri="{BB962C8B-B14F-4D97-AF65-F5344CB8AC3E}">
        <p14:creationId xmlns:p14="http://schemas.microsoft.com/office/powerpoint/2010/main" val="410927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954107"/>
          </a:xfrm>
          <a:prstGeom prst="rect">
            <a:avLst/>
          </a:prstGeom>
          <a:noFill/>
        </p:spPr>
        <p:txBody>
          <a:bodyPr wrap="square" rtlCol="0" anchor="ctr">
            <a:spAutoFit/>
          </a:bodyPr>
          <a:lstStyle/>
          <a:p>
            <a:r>
              <a:rPr lang="en-US" sz="2800" b="1" dirty="0">
                <a:latin typeface="+mj-lt"/>
                <a:cs typeface="Arial" pitchFamily="34" charset="0"/>
              </a:rPr>
              <a:t>Deterioration in the cushion can increase the risk of developing a pressure ulcer.</a:t>
            </a: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322" y="3957953"/>
            <a:ext cx="2680413" cy="2168081"/>
          </a:xfrm>
          <a:prstGeom prst="rect">
            <a:avLst/>
          </a:prstGeom>
          <a:ln>
            <a:solidFill>
              <a:srgbClr val="223C5C"/>
            </a:solidFill>
          </a:ln>
        </p:spPr>
      </p:pic>
      <p:pic>
        <p:nvPicPr>
          <p:cNvPr id="1024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60323" y="1066800"/>
            <a:ext cx="2710845" cy="24987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43291" y="6135469"/>
            <a:ext cx="2714474" cy="646331"/>
          </a:xfrm>
          <a:prstGeom prst="rect">
            <a:avLst/>
          </a:prstGeom>
          <a:noFill/>
        </p:spPr>
        <p:txBody>
          <a:bodyPr wrap="square" rtlCol="0">
            <a:spAutoFit/>
          </a:bodyPr>
          <a:lstStyle/>
          <a:p>
            <a:pPr algn="ctr"/>
            <a:r>
              <a:rPr lang="en-US" dirty="0" smtClean="0"/>
              <a:t>Open the cover and inspect cushion</a:t>
            </a:r>
            <a:endParaRPr lang="en-US" dirty="0"/>
          </a:p>
        </p:txBody>
      </p:sp>
      <p:grpSp>
        <p:nvGrpSpPr>
          <p:cNvPr id="11" name="Group 10"/>
          <p:cNvGrpSpPr/>
          <p:nvPr/>
        </p:nvGrpSpPr>
        <p:grpSpPr>
          <a:xfrm>
            <a:off x="4843020" y="1024472"/>
            <a:ext cx="2714474" cy="2480728"/>
            <a:chOff x="756694" y="4224872"/>
            <a:chExt cx="2714474" cy="2480728"/>
          </a:xfrm>
        </p:grpSpPr>
        <p:sp>
          <p:nvSpPr>
            <p:cNvPr id="6" name="TextBox 5"/>
            <p:cNvSpPr txBox="1"/>
            <p:nvPr/>
          </p:nvSpPr>
          <p:spPr>
            <a:xfrm>
              <a:off x="756694" y="6336268"/>
              <a:ext cx="2714474" cy="369332"/>
            </a:xfrm>
            <a:prstGeom prst="rect">
              <a:avLst/>
            </a:prstGeom>
            <a:noFill/>
          </p:spPr>
          <p:txBody>
            <a:bodyPr wrap="square" rtlCol="0">
              <a:spAutoFit/>
            </a:bodyPr>
            <a:lstStyle/>
            <a:p>
              <a:pPr algn="ctr"/>
              <a:r>
                <a:rPr lang="en-US" dirty="0" smtClean="0"/>
                <a:t>Hole on cushion cover</a:t>
              </a:r>
              <a:endParaRPr lang="en-US" dirty="0"/>
            </a:p>
          </p:txBody>
        </p:sp>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t="-1" b="-2523"/>
            <a:stretch/>
          </p:blipFill>
          <p:spPr>
            <a:xfrm>
              <a:off x="756694" y="4224872"/>
              <a:ext cx="2714474" cy="2105150"/>
            </a:xfrm>
            <a:prstGeom prst="rect">
              <a:avLst/>
            </a:prstGeom>
            <a:ln>
              <a:solidFill>
                <a:srgbClr val="223C5C"/>
              </a:solidFill>
            </a:ln>
          </p:spPr>
        </p:pic>
        <p:sp>
          <p:nvSpPr>
            <p:cNvPr id="7" name="Oval 6"/>
            <p:cNvSpPr/>
            <p:nvPr/>
          </p:nvSpPr>
          <p:spPr>
            <a:xfrm>
              <a:off x="1143000" y="4724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802558" y="3900930"/>
            <a:ext cx="2754936" cy="2499870"/>
            <a:chOff x="4802558" y="914400"/>
            <a:chExt cx="2754936" cy="2499870"/>
          </a:xfrm>
        </p:grpSpPr>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6030" y="996516"/>
              <a:ext cx="2667000" cy="2000251"/>
            </a:xfrm>
            <a:prstGeom prst="rect">
              <a:avLst/>
            </a:prstGeom>
            <a:ln>
              <a:solidFill>
                <a:schemeClr val="tx1"/>
              </a:solidFill>
            </a:ln>
          </p:spPr>
        </p:pic>
        <p:sp>
          <p:nvSpPr>
            <p:cNvPr id="17" name="Oval 16"/>
            <p:cNvSpPr/>
            <p:nvPr/>
          </p:nvSpPr>
          <p:spPr>
            <a:xfrm>
              <a:off x="6477000" y="1676400"/>
              <a:ext cx="735179" cy="9051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914400"/>
              <a:ext cx="735179" cy="14519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02558" y="3044938"/>
              <a:ext cx="2754936" cy="369332"/>
            </a:xfrm>
            <a:prstGeom prst="rect">
              <a:avLst/>
            </a:prstGeom>
            <a:noFill/>
          </p:spPr>
          <p:txBody>
            <a:bodyPr wrap="square" rtlCol="0">
              <a:spAutoFit/>
            </a:bodyPr>
            <a:lstStyle/>
            <a:p>
              <a:r>
                <a:rPr lang="en-US" dirty="0" smtClean="0"/>
                <a:t>Cover foam liner flaking</a:t>
              </a:r>
              <a:endParaRPr lang="en-US" dirty="0"/>
            </a:p>
          </p:txBody>
        </p:sp>
      </p:grpSp>
      <p:sp>
        <p:nvSpPr>
          <p:cNvPr id="20" name="TextBox 19"/>
          <p:cNvSpPr txBox="1"/>
          <p:nvPr/>
        </p:nvSpPr>
        <p:spPr>
          <a:xfrm>
            <a:off x="685800" y="3516868"/>
            <a:ext cx="2754936" cy="369332"/>
          </a:xfrm>
          <a:prstGeom prst="rect">
            <a:avLst/>
          </a:prstGeom>
          <a:noFill/>
        </p:spPr>
        <p:txBody>
          <a:bodyPr wrap="square" rtlCol="0">
            <a:spAutoFit/>
          </a:bodyPr>
          <a:lstStyle/>
          <a:p>
            <a:pPr algn="ctr"/>
            <a:r>
              <a:rPr lang="en-US" dirty="0" smtClean="0"/>
              <a:t>Inspect cushion cover</a:t>
            </a:r>
            <a:endParaRPr lang="en-US" dirty="0"/>
          </a:p>
        </p:txBody>
      </p:sp>
      <p:sp>
        <p:nvSpPr>
          <p:cNvPr id="15" name="Left Brace 14"/>
          <p:cNvSpPr/>
          <p:nvPr/>
        </p:nvSpPr>
        <p:spPr>
          <a:xfrm>
            <a:off x="3657600" y="1371600"/>
            <a:ext cx="381000" cy="3886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7162800" y="6488668"/>
            <a:ext cx="1787605" cy="369332"/>
          </a:xfrm>
          <a:prstGeom prst="rect">
            <a:avLst/>
          </a:prstGeom>
          <a:noFill/>
        </p:spPr>
        <p:txBody>
          <a:bodyPr wrap="none" rtlCol="0">
            <a:spAutoFit/>
          </a:bodyPr>
          <a:lstStyle/>
          <a:p>
            <a:r>
              <a:rPr lang="en-US" b="1" dirty="0" smtClean="0">
                <a:solidFill>
                  <a:srgbClr val="0070C0"/>
                </a:solidFill>
              </a:rPr>
              <a:t>INSPECT WEEKLY</a:t>
            </a:r>
            <a:endParaRPr lang="en-US" b="1" dirty="0">
              <a:solidFill>
                <a:srgbClr val="0070C0"/>
              </a:solidFill>
            </a:endParaRPr>
          </a:p>
        </p:txBody>
      </p:sp>
    </p:spTree>
    <p:extLst>
      <p:ext uri="{BB962C8B-B14F-4D97-AF65-F5344CB8AC3E}">
        <p14:creationId xmlns:p14="http://schemas.microsoft.com/office/powerpoint/2010/main" val="3370150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1137"/>
            <a:ext cx="9144000" cy="954107"/>
          </a:xfrm>
          <a:prstGeom prst="rect">
            <a:avLst/>
          </a:prstGeom>
          <a:noFill/>
        </p:spPr>
        <p:txBody>
          <a:bodyPr wrap="square" rtlCol="0" anchor="ctr">
            <a:spAutoFit/>
          </a:bodyPr>
          <a:lstStyle/>
          <a:p>
            <a:r>
              <a:rPr lang="en-US" sz="2800" b="1" dirty="0" smtClean="0">
                <a:latin typeface="+mj-lt"/>
                <a:cs typeface="Arial" pitchFamily="34" charset="0"/>
              </a:rPr>
              <a:t>Wheelchair maintenance training agenda for the next two days.</a:t>
            </a:r>
            <a:endParaRPr lang="en-US" sz="2800" b="1" dirty="0">
              <a:latin typeface="+mj-lt"/>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34846332"/>
              </p:ext>
            </p:extLst>
          </p:nvPr>
        </p:nvGraphicFramePr>
        <p:xfrm>
          <a:off x="381000" y="1676400"/>
          <a:ext cx="8458200" cy="3645877"/>
        </p:xfrm>
        <a:graphic>
          <a:graphicData uri="http://schemas.openxmlformats.org/drawingml/2006/table">
            <a:tbl>
              <a:tblPr/>
              <a:tblGrid>
                <a:gridCol w="609600"/>
                <a:gridCol w="1238726"/>
                <a:gridCol w="894874"/>
                <a:gridCol w="5715000"/>
              </a:tblGrid>
              <a:tr h="369277">
                <a:tc>
                  <a:txBody>
                    <a:bodyPr/>
                    <a:lstStyle/>
                    <a:p>
                      <a:pPr algn="ctr" fontAlgn="b"/>
                      <a:r>
                        <a:rPr lang="en-US" sz="2000" b="1" i="0" u="none" strike="noStrike" dirty="0" smtClean="0">
                          <a:solidFill>
                            <a:schemeClr val="tx1"/>
                          </a:solidFill>
                          <a:effectLst/>
                          <a:latin typeface="+mj-lt"/>
                          <a:cs typeface="Arial"/>
                        </a:rPr>
                        <a:t>Day</a:t>
                      </a:r>
                      <a:endParaRPr lang="en-US" sz="2000" b="1" i="0" u="none" strike="noStrike" dirty="0">
                        <a:solidFill>
                          <a:schemeClr val="tx1"/>
                        </a:solidFill>
                        <a:effectLst/>
                        <a:latin typeface="+mj-lt"/>
                        <a:cs typeface="Arial"/>
                      </a:endParaRP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2000" b="1" i="0" u="none" strike="noStrike" dirty="0" smtClean="0">
                          <a:solidFill>
                            <a:schemeClr val="tx1"/>
                          </a:solidFill>
                          <a:effectLst/>
                          <a:latin typeface="+mj-lt"/>
                          <a:cs typeface="Arial"/>
                        </a:rPr>
                        <a:t>Duration (minutes)</a:t>
                      </a:r>
                      <a:endParaRPr lang="en-US" sz="2000" b="1"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2000" b="1" i="0" u="none" strike="noStrike" dirty="0" smtClean="0">
                          <a:solidFill>
                            <a:schemeClr val="tx1"/>
                          </a:solidFill>
                          <a:effectLst/>
                          <a:latin typeface="+mj-lt"/>
                          <a:cs typeface="Arial"/>
                        </a:rPr>
                        <a:t>Time</a:t>
                      </a:r>
                      <a:endParaRPr lang="en-US" sz="2000" b="1"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2000" b="1" i="0" u="none" strike="noStrike" dirty="0">
                          <a:solidFill>
                            <a:schemeClr val="tx1"/>
                          </a:solidFill>
                          <a:effectLst/>
                          <a:latin typeface="+mj-lt"/>
                          <a:cs typeface="Arial"/>
                        </a:rPr>
                        <a:t>Activity</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r h="369277">
                <a:tc rowSpan="5">
                  <a:txBody>
                    <a:bodyPr/>
                    <a:lstStyle/>
                    <a:p>
                      <a:pPr algn="ctr" fontAlgn="ctr"/>
                      <a:r>
                        <a:rPr lang="en-US" sz="2000" b="0" i="0" u="none" strike="noStrike" dirty="0">
                          <a:solidFill>
                            <a:schemeClr val="tx1"/>
                          </a:solidFill>
                          <a:effectLst/>
                          <a:latin typeface="+mj-lt"/>
                          <a:cs typeface="Arial"/>
                        </a:rPr>
                        <a:t>1</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chemeClr val="tx1"/>
                          </a:solidFill>
                          <a:effectLst/>
                          <a:latin typeface="+mj-lt"/>
                          <a:cs typeface="Arial"/>
                        </a:rPr>
                        <a:t>5</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chemeClr val="tx1"/>
                        </a:solidFill>
                        <a:effectLst/>
                        <a:latin typeface="+mj-lt"/>
                        <a:cs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7950" indent="0" algn="l" fontAlgn="b"/>
                      <a:r>
                        <a:rPr lang="en-US" sz="2000" b="0" i="0" u="none" strike="noStrike" dirty="0">
                          <a:solidFill>
                            <a:schemeClr val="tx1"/>
                          </a:solidFill>
                          <a:effectLst/>
                          <a:latin typeface="+mj-lt"/>
                          <a:cs typeface="Arial"/>
                        </a:rPr>
                        <a:t>Introduction</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277">
                <a:tc vMerge="1">
                  <a:txBody>
                    <a:bodyPr/>
                    <a:lstStyle/>
                    <a:p>
                      <a:endParaRPr lang="en-US"/>
                    </a:p>
                  </a:txBody>
                  <a:tcPr/>
                </a:tc>
                <a:tc>
                  <a:txBody>
                    <a:bodyPr/>
                    <a:lstStyle/>
                    <a:p>
                      <a:pPr algn="ctr" fontAlgn="b"/>
                      <a:r>
                        <a:rPr lang="en-US" sz="2000" b="0" i="0" u="none" strike="noStrike" dirty="0" smtClean="0">
                          <a:solidFill>
                            <a:schemeClr val="tx1"/>
                          </a:solidFill>
                          <a:effectLst/>
                          <a:latin typeface="+mj-lt"/>
                          <a:cs typeface="Arial"/>
                        </a:rPr>
                        <a:t>15</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chemeClr val="tx1"/>
                        </a:solidFill>
                        <a:effectLst/>
                        <a:latin typeface="+mj-lt"/>
                        <a:cs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7950" indent="0" algn="l" fontAlgn="b"/>
                      <a:r>
                        <a:rPr lang="en-US" sz="2000" b="0" i="0" u="none" strike="noStrike" dirty="0" smtClean="0">
                          <a:solidFill>
                            <a:schemeClr val="tx1"/>
                          </a:solidFill>
                          <a:effectLst/>
                          <a:latin typeface="+mj-lt"/>
                          <a:cs typeface="Arial"/>
                        </a:rPr>
                        <a:t>Objectives and relevance</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277">
                <a:tc vMerge="1">
                  <a:txBody>
                    <a:bodyPr/>
                    <a:lstStyle/>
                    <a:p>
                      <a:endParaRPr lang="en-US"/>
                    </a:p>
                  </a:txBody>
                  <a:tcPr/>
                </a:tc>
                <a:tc>
                  <a:txBody>
                    <a:bodyPr/>
                    <a:lstStyle/>
                    <a:p>
                      <a:pPr algn="ctr" fontAlgn="b"/>
                      <a:r>
                        <a:rPr lang="en-US" sz="2000" b="0" i="0" u="none" strike="noStrike" dirty="0" smtClean="0">
                          <a:solidFill>
                            <a:schemeClr val="tx1"/>
                          </a:solidFill>
                          <a:effectLst/>
                          <a:latin typeface="+mj-lt"/>
                          <a:cs typeface="Arial"/>
                        </a:rPr>
                        <a:t>5</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chemeClr val="tx1"/>
                        </a:solidFill>
                        <a:effectLst/>
                        <a:latin typeface="+mj-lt"/>
                        <a:cs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7950" indent="0" algn="l" fontAlgn="b"/>
                      <a:r>
                        <a:rPr lang="en-US" sz="2000" b="0" i="0" u="none" strike="noStrike" dirty="0" smtClean="0">
                          <a:solidFill>
                            <a:schemeClr val="tx1"/>
                          </a:solidFill>
                          <a:effectLst/>
                          <a:latin typeface="+mj-lt"/>
                          <a:cs typeface="Arial"/>
                        </a:rPr>
                        <a:t>How to take care of a wheelchair</a:t>
                      </a:r>
                      <a:r>
                        <a:rPr lang="en-US" sz="2000" b="0" i="0" u="none" strike="noStrike" baseline="0" dirty="0" smtClean="0">
                          <a:solidFill>
                            <a:schemeClr val="tx1"/>
                          </a:solidFill>
                          <a:effectLst/>
                          <a:latin typeface="+mj-lt"/>
                          <a:cs typeface="Arial"/>
                        </a:rPr>
                        <a:t> at home DVD</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277">
                <a:tc vMerge="1">
                  <a:txBody>
                    <a:bodyPr/>
                    <a:lstStyle/>
                    <a:p>
                      <a:endParaRPr lang="en-US"/>
                    </a:p>
                  </a:txBody>
                  <a:tcPr/>
                </a:tc>
                <a:tc>
                  <a:txBody>
                    <a:bodyPr/>
                    <a:lstStyle/>
                    <a:p>
                      <a:pPr algn="ctr" fontAlgn="b"/>
                      <a:r>
                        <a:rPr lang="en-US" sz="2000" b="0" i="0" u="none" strike="noStrike" dirty="0" smtClean="0">
                          <a:solidFill>
                            <a:schemeClr val="tx1"/>
                          </a:solidFill>
                          <a:effectLst/>
                          <a:latin typeface="+mj-lt"/>
                          <a:cs typeface="Arial"/>
                        </a:rPr>
                        <a:t>60</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chemeClr val="tx1"/>
                        </a:solidFill>
                        <a:effectLst/>
                        <a:latin typeface="+mj-lt"/>
                        <a:cs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7950" indent="0" algn="l" fontAlgn="b">
                        <a:tabLst>
                          <a:tab pos="107950" algn="l"/>
                        </a:tabLst>
                      </a:pPr>
                      <a:r>
                        <a:rPr lang="en-US" sz="2000" b="0" i="0" u="none" strike="noStrike" dirty="0" smtClean="0">
                          <a:solidFill>
                            <a:schemeClr val="tx1"/>
                          </a:solidFill>
                          <a:effectLst/>
                          <a:latin typeface="+mj-lt"/>
                          <a:cs typeface="Arial"/>
                        </a:rPr>
                        <a:t>Caring for a wheelchair at home</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277">
                <a:tc vMerge="1">
                  <a:txBody>
                    <a:bodyPr/>
                    <a:lstStyle/>
                    <a:p>
                      <a:endParaRPr lang="en-US"/>
                    </a:p>
                  </a:txBody>
                  <a:tcPr/>
                </a:tc>
                <a:tc>
                  <a:txBody>
                    <a:bodyPr/>
                    <a:lstStyle/>
                    <a:p>
                      <a:pPr algn="ctr" fontAlgn="b"/>
                      <a:r>
                        <a:rPr lang="en-US" sz="2000" b="0" i="0" u="none" strike="noStrike" dirty="0" smtClean="0">
                          <a:solidFill>
                            <a:schemeClr val="tx1"/>
                          </a:solidFill>
                          <a:effectLst/>
                          <a:latin typeface="+mj-lt"/>
                          <a:cs typeface="Arial"/>
                        </a:rPr>
                        <a:t>5</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chemeClr val="tx1"/>
                        </a:solidFill>
                        <a:effectLst/>
                        <a:latin typeface="+mj-lt"/>
                        <a:cs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7950" indent="0" algn="l" fontAlgn="b"/>
                      <a:r>
                        <a:rPr lang="en-US" sz="2000" b="0" i="0" u="none" strike="noStrike" dirty="0" smtClean="0">
                          <a:solidFill>
                            <a:schemeClr val="tx1"/>
                          </a:solidFill>
                          <a:effectLst/>
                          <a:latin typeface="+mj-lt"/>
                          <a:cs typeface="Arial"/>
                        </a:rPr>
                        <a:t>Summary</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277">
                <a:tc rowSpan="3">
                  <a:txBody>
                    <a:bodyPr/>
                    <a:lstStyle/>
                    <a:p>
                      <a:pPr algn="ctr" fontAlgn="ctr"/>
                      <a:r>
                        <a:rPr lang="en-US" sz="2000" b="0" i="0" u="none" strike="noStrike" dirty="0">
                          <a:solidFill>
                            <a:schemeClr val="tx1"/>
                          </a:solidFill>
                          <a:effectLst/>
                          <a:latin typeface="+mj-lt"/>
                          <a:cs typeface="Arial"/>
                        </a:rPr>
                        <a:t>2</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chemeClr val="tx1"/>
                          </a:solidFill>
                          <a:effectLst/>
                          <a:latin typeface="+mj-lt"/>
                          <a:cs typeface="Arial"/>
                        </a:rPr>
                        <a:t>90</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chemeClr val="tx1"/>
                        </a:solidFill>
                        <a:effectLst/>
                        <a:latin typeface="+mj-lt"/>
                        <a:cs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7950" indent="0" algn="l" fontAlgn="b"/>
                      <a:r>
                        <a:rPr lang="en-US" sz="2000" b="0" i="0" u="none" strike="noStrike" dirty="0" smtClean="0">
                          <a:solidFill>
                            <a:schemeClr val="tx1"/>
                          </a:solidFill>
                          <a:effectLst/>
                          <a:latin typeface="+mj-lt"/>
                          <a:cs typeface="Arial"/>
                        </a:rPr>
                        <a:t>Hands-on wheelchair maintenance activity</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8638">
                <a:tc vMerge="1">
                  <a:txBody>
                    <a:bodyPr/>
                    <a:lstStyle/>
                    <a:p>
                      <a:endParaRPr lang="en-US"/>
                    </a:p>
                  </a:txBody>
                  <a:tcPr/>
                </a:tc>
                <a:tc>
                  <a:txBody>
                    <a:bodyPr/>
                    <a:lstStyle/>
                    <a:p>
                      <a:pPr algn="ctr" fontAlgn="b"/>
                      <a:r>
                        <a:rPr lang="en-US" sz="2000" b="0" i="0" u="none" strike="noStrike" dirty="0" smtClean="0">
                          <a:solidFill>
                            <a:schemeClr val="tx1"/>
                          </a:solidFill>
                          <a:effectLst/>
                          <a:latin typeface="+mj-lt"/>
                          <a:cs typeface="Arial"/>
                        </a:rPr>
                        <a:t>20</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chemeClr val="tx1"/>
                        </a:solidFill>
                        <a:effectLst/>
                        <a:latin typeface="+mj-lt"/>
                        <a:cs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795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mj-lt"/>
                          <a:cs typeface="Arial"/>
                        </a:rPr>
                        <a:t>Summary and discussion</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277">
                <a:tc vMerge="1">
                  <a:txBody>
                    <a:bodyPr/>
                    <a:lstStyle/>
                    <a:p>
                      <a:endParaRPr lang="en-US"/>
                    </a:p>
                  </a:txBody>
                  <a:tcPr/>
                </a:tc>
                <a:tc>
                  <a:txBody>
                    <a:bodyPr/>
                    <a:lstStyle/>
                    <a:p>
                      <a:pPr algn="ctr" fontAlgn="b"/>
                      <a:r>
                        <a:rPr lang="en-US" sz="2000" b="0" i="0" u="none" strike="noStrike" dirty="0" smtClean="0">
                          <a:solidFill>
                            <a:schemeClr val="tx1"/>
                          </a:solidFill>
                          <a:effectLst/>
                          <a:latin typeface="+mj-lt"/>
                          <a:cs typeface="Arial"/>
                        </a:rPr>
                        <a:t>5</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chemeClr val="tx1"/>
                        </a:solidFill>
                        <a:effectLst/>
                        <a:latin typeface="+mj-lt"/>
                        <a:cs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7950" indent="0" algn="l" fontAlgn="b"/>
                      <a:r>
                        <a:rPr lang="en-US" sz="2000" b="0" i="0" u="none" strike="noStrike" dirty="0" smtClean="0">
                          <a:solidFill>
                            <a:schemeClr val="tx1"/>
                          </a:solidFill>
                          <a:effectLst/>
                          <a:latin typeface="+mj-lt"/>
                          <a:cs typeface="Arial"/>
                        </a:rPr>
                        <a:t>Adjournment</a:t>
                      </a:r>
                      <a:endParaRPr lang="en-US" sz="2000" b="0" i="0" u="none" strike="noStrike" dirty="0">
                        <a:solidFill>
                          <a:schemeClr val="tx1"/>
                        </a:solidFill>
                        <a:effectLst/>
                        <a:latin typeface="+mj-lt"/>
                        <a:cs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6889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Cushion and Cover</a:t>
            </a:r>
            <a:endParaRPr lang="en-US" sz="3200" dirty="0">
              <a:solidFill>
                <a:schemeClr val="bg1"/>
              </a:solidFill>
              <a:latin typeface="Arial" pitchFamily="34" charset="0"/>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6" name="TextBox 5"/>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20</a:t>
            </a:fld>
            <a:endParaRPr lang="en-US" sz="1400" dirty="0">
              <a:solidFill>
                <a:schemeClr val="bg1"/>
              </a:solidFill>
              <a:latin typeface="Arial" pitchFamily="34" charset="0"/>
              <a:cs typeface="Arial"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4232" y="5248840"/>
            <a:ext cx="2419349" cy="1532960"/>
          </a:xfrm>
          <a:prstGeom prst="rect">
            <a:avLst/>
          </a:prstGeom>
          <a:ln>
            <a:solidFill>
              <a:srgbClr val="223C5C"/>
            </a:solidFill>
          </a:ln>
        </p:spPr>
      </p:pic>
      <p:pic>
        <p:nvPicPr>
          <p:cNvPr id="9" name="Picture 8" descr="Cushion with the air valve pointed ou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33800" y="1055575"/>
            <a:ext cx="2274355" cy="1763825"/>
          </a:xfrm>
          <a:prstGeom prst="rect">
            <a:avLst/>
          </a:prstGeom>
          <a:ln>
            <a:solidFill>
              <a:srgbClr val="223C5C"/>
            </a:solidFill>
          </a:ln>
        </p:spPr>
      </p:pic>
      <p:pic>
        <p:nvPicPr>
          <p:cNvPr id="11" name="Picture 10" descr="Rubber bladder (i.e. ROHO) style air cushion."/>
          <p:cNvPicPr>
            <a:picLocks noChangeAspect="1"/>
          </p:cNvPicPr>
          <p:nvPr/>
        </p:nvPicPr>
        <p:blipFill rotWithShape="1">
          <a:blip r:embed="rId5" cstate="email">
            <a:extLst>
              <a:ext uri="{28A0092B-C50C-407E-A947-70E740481C1C}">
                <a14:useLocalDpi xmlns:a14="http://schemas.microsoft.com/office/drawing/2010/main"/>
              </a:ext>
            </a:extLst>
          </a:blip>
          <a:srcRect r="20079"/>
          <a:stretch/>
        </p:blipFill>
        <p:spPr>
          <a:xfrm>
            <a:off x="6133907" y="1040618"/>
            <a:ext cx="2324294" cy="1778782"/>
          </a:xfrm>
          <a:prstGeom prst="rect">
            <a:avLst/>
          </a:prstGeom>
          <a:ln>
            <a:solidFill>
              <a:srgbClr val="223C5C"/>
            </a:solidFill>
          </a:ln>
        </p:spPr>
      </p:pic>
      <p:pic>
        <p:nvPicPr>
          <p:cNvPr id="13" name="Picture 12" descr="Gel cushion with the cover removed."/>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91250" y="3248277"/>
            <a:ext cx="2266950" cy="1655696"/>
          </a:xfrm>
          <a:prstGeom prst="rect">
            <a:avLst/>
          </a:prstGeom>
          <a:ln>
            <a:solidFill>
              <a:srgbClr val="223C5C"/>
            </a:solidFill>
          </a:ln>
        </p:spPr>
      </p:pic>
      <p:sp>
        <p:nvSpPr>
          <p:cNvPr id="15" name="TextBox 14"/>
          <p:cNvSpPr txBox="1"/>
          <p:nvPr/>
        </p:nvSpPr>
        <p:spPr>
          <a:xfrm>
            <a:off x="0" y="0"/>
            <a:ext cx="9144000" cy="954107"/>
          </a:xfrm>
          <a:prstGeom prst="rect">
            <a:avLst/>
          </a:prstGeom>
          <a:noFill/>
        </p:spPr>
        <p:txBody>
          <a:bodyPr wrap="square" rtlCol="0" anchor="ctr">
            <a:spAutoFit/>
          </a:bodyPr>
          <a:lstStyle/>
          <a:p>
            <a:r>
              <a:rPr lang="en-US" sz="2800" b="1" dirty="0" smtClean="0">
                <a:latin typeface="+mj-lt"/>
                <a:cs typeface="Arial" pitchFamily="34" charset="0"/>
              </a:rPr>
              <a:t>Inspection of the cushion condition may vary depending on the type of cushion.</a:t>
            </a:r>
            <a:endParaRPr lang="en-US" sz="2800" b="1" dirty="0">
              <a:latin typeface="+mj-lt"/>
              <a:cs typeface="Arial" pitchFamily="34" charset="0"/>
            </a:endParaRPr>
          </a:p>
        </p:txBody>
      </p:sp>
      <p:sp>
        <p:nvSpPr>
          <p:cNvPr id="16" name="TextBox 15"/>
          <p:cNvSpPr txBox="1"/>
          <p:nvPr/>
        </p:nvSpPr>
        <p:spPr>
          <a:xfrm>
            <a:off x="5398555" y="685800"/>
            <a:ext cx="1321196" cy="369332"/>
          </a:xfrm>
          <a:prstGeom prst="rect">
            <a:avLst/>
          </a:prstGeom>
          <a:noFill/>
        </p:spPr>
        <p:txBody>
          <a:bodyPr wrap="none" rtlCol="0">
            <a:spAutoFit/>
          </a:bodyPr>
          <a:lstStyle/>
          <a:p>
            <a:r>
              <a:rPr lang="en-US" dirty="0" smtClean="0"/>
              <a:t>Air cushions</a:t>
            </a:r>
            <a:endParaRPr lang="en-US" dirty="0"/>
          </a:p>
        </p:txBody>
      </p:sp>
      <p:sp>
        <p:nvSpPr>
          <p:cNvPr id="18" name="TextBox 17"/>
          <p:cNvSpPr txBox="1"/>
          <p:nvPr/>
        </p:nvSpPr>
        <p:spPr>
          <a:xfrm>
            <a:off x="5717600" y="2819400"/>
            <a:ext cx="1369286" cy="369332"/>
          </a:xfrm>
          <a:prstGeom prst="rect">
            <a:avLst/>
          </a:prstGeom>
          <a:noFill/>
        </p:spPr>
        <p:txBody>
          <a:bodyPr wrap="none" rtlCol="0">
            <a:spAutoFit/>
          </a:bodyPr>
          <a:lstStyle/>
          <a:p>
            <a:r>
              <a:rPr lang="en-US" dirty="0" smtClean="0"/>
              <a:t>Gel cushions</a:t>
            </a:r>
            <a:endParaRPr lang="en-US" dirty="0"/>
          </a:p>
        </p:txBody>
      </p:sp>
      <p:pic>
        <p:nvPicPr>
          <p:cNvPr id="19"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52399" y="2679493"/>
            <a:ext cx="3097677" cy="30355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3812" y="5715000"/>
            <a:ext cx="3270126" cy="369332"/>
          </a:xfrm>
          <a:prstGeom prst="rect">
            <a:avLst/>
          </a:prstGeom>
          <a:noFill/>
        </p:spPr>
        <p:txBody>
          <a:bodyPr wrap="none" rtlCol="0">
            <a:spAutoFit/>
          </a:bodyPr>
          <a:lstStyle/>
          <a:p>
            <a:r>
              <a:rPr lang="en-US" dirty="0" smtClean="0"/>
              <a:t>Remove cover to inspect cushion</a:t>
            </a:r>
            <a:endParaRPr lang="en-US" dirty="0" smtClean="0">
              <a:solidFill>
                <a:srgbClr val="FF0000"/>
              </a:solidFill>
            </a:endParaRPr>
          </a:p>
        </p:txBody>
      </p:sp>
      <p:sp>
        <p:nvSpPr>
          <p:cNvPr id="21" name="TextBox 20"/>
          <p:cNvSpPr txBox="1"/>
          <p:nvPr/>
        </p:nvSpPr>
        <p:spPr>
          <a:xfrm>
            <a:off x="5410200" y="4888468"/>
            <a:ext cx="1484765" cy="369332"/>
          </a:xfrm>
          <a:prstGeom prst="rect">
            <a:avLst/>
          </a:prstGeom>
          <a:noFill/>
        </p:spPr>
        <p:txBody>
          <a:bodyPr wrap="none" rtlCol="0">
            <a:spAutoFit/>
          </a:bodyPr>
          <a:lstStyle/>
          <a:p>
            <a:r>
              <a:rPr lang="en-US" dirty="0" smtClean="0"/>
              <a:t>Foam cushion</a:t>
            </a:r>
            <a:endParaRPr lang="en-US" dirty="0"/>
          </a:p>
        </p:txBody>
      </p:sp>
      <p:grpSp>
        <p:nvGrpSpPr>
          <p:cNvPr id="2" name="Group 1" descr="Gel cushion with leaking gel."/>
          <p:cNvGrpSpPr/>
          <p:nvPr/>
        </p:nvGrpSpPr>
        <p:grpSpPr>
          <a:xfrm>
            <a:off x="3736400" y="3248276"/>
            <a:ext cx="2271755" cy="1619942"/>
            <a:chOff x="3736400" y="3248276"/>
            <a:chExt cx="2271755" cy="1619942"/>
          </a:xfrm>
        </p:grpSpPr>
        <p:pic>
          <p:nvPicPr>
            <p:cNvPr id="2050"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16026" r="11678"/>
            <a:stretch/>
          </p:blipFill>
          <p:spPr bwMode="auto">
            <a:xfrm>
              <a:off x="3736400" y="3248276"/>
              <a:ext cx="2271755" cy="16199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267200" y="3505200"/>
              <a:ext cx="1450400" cy="570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7356395" y="6488668"/>
            <a:ext cx="1787605" cy="369332"/>
          </a:xfrm>
          <a:prstGeom prst="rect">
            <a:avLst/>
          </a:prstGeom>
          <a:noFill/>
        </p:spPr>
        <p:txBody>
          <a:bodyPr wrap="none" rtlCol="0">
            <a:spAutoFit/>
          </a:bodyPr>
          <a:lstStyle/>
          <a:p>
            <a:r>
              <a:rPr lang="en-US" b="1" dirty="0" smtClean="0">
                <a:solidFill>
                  <a:srgbClr val="0070C0"/>
                </a:solidFill>
              </a:rPr>
              <a:t>INSPECT WEEKLY</a:t>
            </a:r>
            <a:endParaRPr lang="en-US" b="1" dirty="0">
              <a:solidFill>
                <a:srgbClr val="0070C0"/>
              </a:solidFill>
            </a:endParaRPr>
          </a:p>
        </p:txBody>
      </p:sp>
    </p:spTree>
    <p:extLst>
      <p:ext uri="{BB962C8B-B14F-4D97-AF65-F5344CB8AC3E}">
        <p14:creationId xmlns:p14="http://schemas.microsoft.com/office/powerpoint/2010/main" val="2912175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Pneumatic tires</a:t>
            </a:r>
            <a:endParaRPr lang="en-US" sz="3200" dirty="0">
              <a:solidFill>
                <a:schemeClr val="bg1"/>
              </a:solidFill>
              <a:latin typeface="Arial" pitchFamily="34" charset="0"/>
              <a:cs typeface="Arial" pitchFamily="34" charset="0"/>
            </a:endParaRPr>
          </a:p>
        </p:txBody>
      </p:sp>
      <p:sp>
        <p:nvSpPr>
          <p:cNvPr id="8" name="TextBox 7"/>
          <p:cNvSpPr txBox="1"/>
          <p:nvPr/>
        </p:nvSpPr>
        <p:spPr>
          <a:xfrm>
            <a:off x="2533649" y="990600"/>
            <a:ext cx="6484775" cy="400110"/>
          </a:xfrm>
          <a:prstGeom prst="rect">
            <a:avLst/>
          </a:prstGeom>
          <a:noFill/>
        </p:spPr>
        <p:txBody>
          <a:bodyPr wrap="square" rtlCol="0">
            <a:spAutoFit/>
          </a:bodyPr>
          <a:lstStyle/>
          <a:p>
            <a:endParaRPr lang="en-US" sz="2000" dirty="0">
              <a:latin typeface="Arial" pitchFamily="34" charset="0"/>
              <a:cs typeface="Arial" pitchFamily="34" charset="0"/>
            </a:endParaRPr>
          </a:p>
        </p:txBody>
      </p:sp>
      <p:sp>
        <p:nvSpPr>
          <p:cNvPr id="10" name="TextBox 9"/>
          <p:cNvSpPr txBox="1"/>
          <p:nvPr/>
        </p:nvSpPr>
        <p:spPr>
          <a:xfrm>
            <a:off x="0" y="2743200"/>
            <a:ext cx="9144000" cy="1323439"/>
          </a:xfrm>
          <a:prstGeom prst="rect">
            <a:avLst/>
          </a:prstGeom>
          <a:solidFill>
            <a:srgbClr val="FF0000"/>
          </a:solidFill>
        </p:spPr>
        <p:txBody>
          <a:bodyPr wrap="square" rtlCol="0">
            <a:spAutoFit/>
          </a:bodyPr>
          <a:lstStyle/>
          <a:p>
            <a:pPr algn="ctr"/>
            <a:r>
              <a:rPr lang="en-US" sz="8000" b="1" dirty="0" smtClean="0"/>
              <a:t>Monthly Inspections</a:t>
            </a:r>
            <a:endParaRPr lang="en-US" sz="8000" b="1" dirty="0"/>
          </a:p>
        </p:txBody>
      </p:sp>
    </p:spTree>
    <p:extLst>
      <p:ext uri="{BB962C8B-B14F-4D97-AF65-F5344CB8AC3E}">
        <p14:creationId xmlns:p14="http://schemas.microsoft.com/office/powerpoint/2010/main" val="4149919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Nuts and Bolts</a:t>
            </a:r>
            <a:endParaRPr lang="en-US" sz="3200" dirty="0">
              <a:solidFill>
                <a:schemeClr val="bg1"/>
              </a:solidFill>
              <a:latin typeface="Arial" pitchFamily="34" charset="0"/>
              <a:cs typeface="Arial" pitchFamily="34" charset="0"/>
            </a:endParaRPr>
          </a:p>
        </p:txBody>
      </p:sp>
      <p:pic>
        <p:nvPicPr>
          <p:cNvPr id="5" name="Picture 4" descr="The user tightens the bol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3037" y="3505200"/>
            <a:ext cx="2949810" cy="1966539"/>
          </a:xfrm>
          <a:prstGeom prst="rect">
            <a:avLst/>
          </a:prstGeom>
          <a:ln>
            <a:solidFill>
              <a:srgbClr val="223C5C"/>
            </a:solidFill>
          </a:ln>
        </p:spPr>
      </p:pic>
      <p:pic>
        <p:nvPicPr>
          <p:cNvPr id="7" name="Picture 6" descr="A user selects an appropriately sized allen wrench to tighten a bol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8437" y="1278310"/>
            <a:ext cx="2949810" cy="1966540"/>
          </a:xfrm>
          <a:prstGeom prst="rect">
            <a:avLst/>
          </a:prstGeom>
          <a:ln>
            <a:solidFill>
              <a:srgbClr val="223C5C"/>
            </a:solidFill>
          </a:ln>
        </p:spPr>
      </p:pic>
      <p:sp>
        <p:nvSpPr>
          <p:cNvPr id="10" name="TextBox 9"/>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
        <p:nvSpPr>
          <p:cNvPr id="22" name="TextBox 21"/>
          <p:cNvSpPr txBox="1"/>
          <p:nvPr/>
        </p:nvSpPr>
        <p:spPr>
          <a:xfrm>
            <a:off x="287498" y="5994398"/>
            <a:ext cx="2111113" cy="646331"/>
          </a:xfrm>
          <a:prstGeom prst="rect">
            <a:avLst/>
          </a:prstGeom>
          <a:noFill/>
        </p:spPr>
        <p:txBody>
          <a:bodyPr wrap="square" rtlCol="0">
            <a:spAutoFit/>
          </a:bodyPr>
          <a:lstStyle/>
          <a:p>
            <a:pPr algn="ctr"/>
            <a:r>
              <a:rPr lang="en-US" dirty="0" smtClean="0"/>
              <a:t>Common nut/bolt locations</a:t>
            </a:r>
            <a:endParaRPr lang="en-US" dirty="0"/>
          </a:p>
        </p:txBody>
      </p:sp>
      <p:grpSp>
        <p:nvGrpSpPr>
          <p:cNvPr id="2" name="Group 1" descr="Nuts and bolts on manual wheelchairs are commonly found towards the caster wheels, the axle tube, brakes, seat upholstery, and fixed  parts."/>
          <p:cNvGrpSpPr/>
          <p:nvPr/>
        </p:nvGrpSpPr>
        <p:grpSpPr>
          <a:xfrm>
            <a:off x="225805" y="838200"/>
            <a:ext cx="2234500" cy="5156198"/>
            <a:chOff x="225805" y="838200"/>
            <a:chExt cx="2234500" cy="5156198"/>
          </a:xfrm>
        </p:grpSpPr>
        <p:grpSp>
          <p:nvGrpSpPr>
            <p:cNvPr id="17" name="Group 16" descr="Nuts and bolts are commonly found near the "/>
            <p:cNvGrpSpPr/>
            <p:nvPr/>
          </p:nvGrpSpPr>
          <p:grpSpPr>
            <a:xfrm>
              <a:off x="225805" y="838200"/>
              <a:ext cx="2234500" cy="2406650"/>
              <a:chOff x="4665653" y="766965"/>
              <a:chExt cx="2234500" cy="240665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65653" y="766965"/>
                <a:ext cx="2234500" cy="240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5739148" y="1970290"/>
                <a:ext cx="278313" cy="3066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46287" y="1750786"/>
                <a:ext cx="278313" cy="3066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60231" y="2667000"/>
                <a:ext cx="278313" cy="3066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979487" y="2588986"/>
                <a:ext cx="278313" cy="3066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876800" y="1752600"/>
                <a:ext cx="278313" cy="3066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5281918" y="1588404"/>
                <a:ext cx="278313" cy="3066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nvGrpSpPr>
          <p:grpSpPr>
            <a:xfrm>
              <a:off x="287499" y="3352800"/>
              <a:ext cx="2111113" cy="2641598"/>
              <a:chOff x="4837593" y="3657600"/>
              <a:chExt cx="2111113" cy="2641598"/>
            </a:xfrm>
          </p:grpSpPr>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7593" y="3662907"/>
                <a:ext cx="2111113" cy="2636291"/>
              </a:xfrm>
              <a:prstGeom prst="rect">
                <a:avLst/>
              </a:prstGeom>
              <a:ln>
                <a:solidFill>
                  <a:schemeClr val="tx1"/>
                </a:solidFill>
              </a:ln>
            </p:spPr>
          </p:pic>
          <p:sp>
            <p:nvSpPr>
              <p:cNvPr id="21" name="Oval 20"/>
              <p:cNvSpPr/>
              <p:nvPr/>
            </p:nvSpPr>
            <p:spPr>
              <a:xfrm>
                <a:off x="5531321" y="3657600"/>
                <a:ext cx="278313" cy="306614"/>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283340" y="3810000"/>
                <a:ext cx="278313" cy="306614"/>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29553" y="4116614"/>
                <a:ext cx="278313" cy="306614"/>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46738" y="4269014"/>
                <a:ext cx="278313" cy="306614"/>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31320" y="4747985"/>
                <a:ext cx="278313" cy="306614"/>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252091" y="4981052"/>
                <a:ext cx="278313" cy="306614"/>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0"/>
          <p:cNvSpPr txBox="1"/>
          <p:nvPr/>
        </p:nvSpPr>
        <p:spPr>
          <a:xfrm>
            <a:off x="0" y="0"/>
            <a:ext cx="9171051" cy="954107"/>
          </a:xfrm>
          <a:prstGeom prst="rect">
            <a:avLst/>
          </a:prstGeom>
          <a:noFill/>
        </p:spPr>
        <p:txBody>
          <a:bodyPr wrap="square" rtlCol="0">
            <a:spAutoFit/>
          </a:bodyPr>
          <a:lstStyle/>
          <a:p>
            <a:r>
              <a:rPr lang="en-US" sz="2800" b="1" dirty="0">
                <a:cs typeface="Arial" pitchFamily="34" charset="0"/>
              </a:rPr>
              <a:t>Nuts and bolts that are too loose may cause parts to rattle, fall off, and even lead to a malfunction.</a:t>
            </a:r>
          </a:p>
        </p:txBody>
      </p:sp>
      <p:sp>
        <p:nvSpPr>
          <p:cNvPr id="28" name="TextBox 27"/>
          <p:cNvSpPr txBox="1"/>
          <p:nvPr/>
        </p:nvSpPr>
        <p:spPr>
          <a:xfrm>
            <a:off x="2590800" y="3849469"/>
            <a:ext cx="2438399" cy="707886"/>
          </a:xfrm>
          <a:prstGeom prst="rect">
            <a:avLst/>
          </a:prstGeom>
          <a:noFill/>
        </p:spPr>
        <p:txBody>
          <a:bodyPr wrap="square" rtlCol="0">
            <a:spAutoFit/>
          </a:bodyPr>
          <a:lstStyle/>
          <a:p>
            <a:pPr algn="ctr"/>
            <a:r>
              <a:rPr lang="en-US" sz="2000" dirty="0" smtClean="0"/>
              <a:t>If bolts are visually loose or parts rattle...</a:t>
            </a:r>
            <a:endParaRPr lang="en-US" sz="2000" dirty="0"/>
          </a:p>
        </p:txBody>
      </p:sp>
      <p:sp>
        <p:nvSpPr>
          <p:cNvPr id="29" name="TextBox 28"/>
          <p:cNvSpPr txBox="1"/>
          <p:nvPr/>
        </p:nvSpPr>
        <p:spPr>
          <a:xfrm>
            <a:off x="5742384" y="5625152"/>
            <a:ext cx="2111113" cy="646331"/>
          </a:xfrm>
          <a:prstGeom prst="rect">
            <a:avLst/>
          </a:prstGeom>
          <a:noFill/>
        </p:spPr>
        <p:txBody>
          <a:bodyPr wrap="square" rtlCol="0">
            <a:spAutoFit/>
          </a:bodyPr>
          <a:lstStyle/>
          <a:p>
            <a:pPr algn="ctr"/>
            <a:r>
              <a:rPr lang="en-US" dirty="0" smtClean="0"/>
              <a:t>…Tighten appropriately</a:t>
            </a:r>
            <a:endParaRPr lang="en-US" dirty="0"/>
          </a:p>
        </p:txBody>
      </p:sp>
      <p:cxnSp>
        <p:nvCxnSpPr>
          <p:cNvPr id="4" name="Straight Arrow Connector 3"/>
          <p:cNvCxnSpPr/>
          <p:nvPr/>
        </p:nvCxnSpPr>
        <p:spPr>
          <a:xfrm>
            <a:off x="2743200" y="4676252"/>
            <a:ext cx="228599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687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Rear </a:t>
            </a:r>
            <a:r>
              <a:rPr lang="en-US" sz="3200" dirty="0">
                <a:solidFill>
                  <a:schemeClr val="bg1"/>
                </a:solidFill>
                <a:latin typeface="Arial" pitchFamily="34" charset="0"/>
                <a:cs typeface="Arial" pitchFamily="34" charset="0"/>
              </a:rPr>
              <a:t>t</a:t>
            </a:r>
            <a:r>
              <a:rPr lang="en-US" sz="3200" dirty="0" smtClean="0">
                <a:solidFill>
                  <a:schemeClr val="bg1"/>
                </a:solidFill>
                <a:latin typeface="Arial" pitchFamily="34" charset="0"/>
                <a:cs typeface="Arial" pitchFamily="34" charset="0"/>
              </a:rPr>
              <a:t>ires</a:t>
            </a:r>
            <a:endParaRPr lang="en-US" sz="3200" dirty="0">
              <a:solidFill>
                <a:schemeClr val="bg1"/>
              </a:solidFill>
              <a:latin typeface="Arial" pitchFamily="34" charset="0"/>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10" name="TextBox 9"/>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23</a:t>
            </a:fld>
            <a:endParaRPr lang="en-US" sz="1400" dirty="0">
              <a:solidFill>
                <a:schemeClr val="bg1"/>
              </a:solidFill>
              <a:latin typeface="Arial" pitchFamily="34" charset="0"/>
              <a:cs typeface="Arial" pitchFamily="34" charset="0"/>
            </a:endParaRPr>
          </a:p>
        </p:txBody>
      </p:sp>
      <p:sp>
        <p:nvSpPr>
          <p:cNvPr id="2" name="TextBox 1"/>
          <p:cNvSpPr txBox="1"/>
          <p:nvPr/>
        </p:nvSpPr>
        <p:spPr>
          <a:xfrm>
            <a:off x="0" y="-2477"/>
            <a:ext cx="9144000" cy="954107"/>
          </a:xfrm>
          <a:prstGeom prst="rect">
            <a:avLst/>
          </a:prstGeom>
          <a:noFill/>
        </p:spPr>
        <p:txBody>
          <a:bodyPr wrap="square" rtlCol="0">
            <a:spAutoFit/>
          </a:bodyPr>
          <a:lstStyle/>
          <a:p>
            <a:r>
              <a:rPr lang="en-US" sz="2800" b="1" dirty="0" smtClean="0"/>
              <a:t>Worn out tires make the wheelchair more difficult to propel and could lose air and/or burst.</a:t>
            </a:r>
            <a:endParaRPr lang="en-US" sz="2800" b="1" dirty="0"/>
          </a:p>
        </p:txBody>
      </p:sp>
      <p:grpSp>
        <p:nvGrpSpPr>
          <p:cNvPr id="15" name="Group 14" descr="Solid tires have no valve."/>
          <p:cNvGrpSpPr/>
          <p:nvPr/>
        </p:nvGrpSpPr>
        <p:grpSpPr>
          <a:xfrm>
            <a:off x="1111240" y="4239876"/>
            <a:ext cx="2320373" cy="1932324"/>
            <a:chOff x="2057400" y="1526746"/>
            <a:chExt cx="2320373" cy="1932324"/>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526746"/>
              <a:ext cx="2320373" cy="15469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11530" y="3089738"/>
              <a:ext cx="1612109" cy="369332"/>
            </a:xfrm>
            <a:prstGeom prst="rect">
              <a:avLst/>
            </a:prstGeom>
            <a:noFill/>
          </p:spPr>
          <p:txBody>
            <a:bodyPr wrap="none" rtlCol="0">
              <a:spAutoFit/>
            </a:bodyPr>
            <a:lstStyle/>
            <a:p>
              <a:pPr algn="ctr"/>
              <a:r>
                <a:rPr lang="en-US" dirty="0" smtClean="0"/>
                <a:t>Solid (no valve)</a:t>
              </a:r>
              <a:endParaRPr lang="en-US" dirty="0"/>
            </a:p>
          </p:txBody>
        </p:sp>
      </p:grpSp>
      <p:grpSp>
        <p:nvGrpSpPr>
          <p:cNvPr id="14" name="Group 13" descr="Pneumatic tires have an air valve that passes through a hole in the rim."/>
          <p:cNvGrpSpPr/>
          <p:nvPr/>
        </p:nvGrpSpPr>
        <p:grpSpPr>
          <a:xfrm>
            <a:off x="1085768" y="1580866"/>
            <a:ext cx="2371311" cy="1950206"/>
            <a:chOff x="4917080" y="1526746"/>
            <a:chExt cx="2371311" cy="1950206"/>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17080" y="1526746"/>
              <a:ext cx="2371311" cy="15808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11326" y="3107620"/>
              <a:ext cx="1182824" cy="369332"/>
            </a:xfrm>
            <a:prstGeom prst="rect">
              <a:avLst/>
            </a:prstGeom>
            <a:noFill/>
          </p:spPr>
          <p:txBody>
            <a:bodyPr wrap="none" rtlCol="0">
              <a:spAutoFit/>
            </a:bodyPr>
            <a:lstStyle/>
            <a:p>
              <a:pPr algn="ctr"/>
              <a:r>
                <a:rPr lang="en-US" dirty="0" smtClean="0"/>
                <a:t>Pneumatic</a:t>
              </a:r>
              <a:endParaRPr lang="en-US" dirty="0"/>
            </a:p>
          </p:txBody>
        </p:sp>
      </p:grpSp>
      <p:sp>
        <p:nvSpPr>
          <p:cNvPr id="20" name="TextBox 19"/>
          <p:cNvSpPr txBox="1"/>
          <p:nvPr/>
        </p:nvSpPr>
        <p:spPr>
          <a:xfrm>
            <a:off x="5401962" y="3581400"/>
            <a:ext cx="2100768" cy="400110"/>
          </a:xfrm>
          <a:prstGeom prst="rect">
            <a:avLst/>
          </a:prstGeom>
          <a:noFill/>
        </p:spPr>
        <p:txBody>
          <a:bodyPr wrap="none" rtlCol="0">
            <a:spAutoFit/>
          </a:bodyPr>
          <a:lstStyle/>
          <a:p>
            <a:r>
              <a:rPr lang="en-US" sz="2000" dirty="0" smtClean="0"/>
              <a:t>Checking for wear</a:t>
            </a:r>
            <a:endParaRPr lang="en-US" sz="2000" dirty="0"/>
          </a:p>
        </p:txBody>
      </p:sp>
      <p:pic>
        <p:nvPicPr>
          <p:cNvPr id="5" name="Picture 4" descr="Visually inspect the rear tires for cracks, bulges, looseness, damage, and flat spots.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03693" y="1295400"/>
            <a:ext cx="3098729" cy="2288687"/>
          </a:xfrm>
          <a:prstGeom prst="rect">
            <a:avLst/>
          </a:prstGeom>
          <a:ln>
            <a:solidFill>
              <a:srgbClr val="223C5C"/>
            </a:solidFill>
          </a:ln>
        </p:spPr>
      </p:pic>
      <p:grpSp>
        <p:nvGrpSpPr>
          <p:cNvPr id="19" name="Group 18" descr="The tread on this tire is intact on the sides but worn in the middle."/>
          <p:cNvGrpSpPr/>
          <p:nvPr/>
        </p:nvGrpSpPr>
        <p:grpSpPr>
          <a:xfrm>
            <a:off x="4903693" y="3954410"/>
            <a:ext cx="3097307" cy="2696859"/>
            <a:chOff x="4648200" y="3886200"/>
            <a:chExt cx="3097307" cy="2696859"/>
          </a:xfrm>
        </p:grpSpPr>
        <p:grpSp>
          <p:nvGrpSpPr>
            <p:cNvPr id="11" name="Group 10"/>
            <p:cNvGrpSpPr/>
            <p:nvPr/>
          </p:nvGrpSpPr>
          <p:grpSpPr>
            <a:xfrm>
              <a:off x="4648200" y="3886200"/>
              <a:ext cx="3097307" cy="2047522"/>
              <a:chOff x="2438400" y="3810001"/>
              <a:chExt cx="3425524" cy="2283682"/>
            </a:xfrm>
          </p:grpSpPr>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38400" y="3810001"/>
                <a:ext cx="3425524" cy="2283682"/>
              </a:xfrm>
              <a:prstGeom prst="rect">
                <a:avLst/>
              </a:prstGeom>
              <a:ln>
                <a:solidFill>
                  <a:srgbClr val="223C5C"/>
                </a:solidFill>
              </a:ln>
            </p:spPr>
          </p:pic>
          <p:cxnSp>
            <p:nvCxnSpPr>
              <p:cNvPr id="6" name="Straight Arrow Connector 5"/>
              <p:cNvCxnSpPr/>
              <p:nvPr/>
            </p:nvCxnSpPr>
            <p:spPr>
              <a:xfrm flipH="1" flipV="1">
                <a:off x="4953000" y="4798863"/>
                <a:ext cx="457200" cy="30595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976774" y="4191000"/>
                <a:ext cx="3048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648201" y="5936728"/>
              <a:ext cx="3097306" cy="646331"/>
            </a:xfrm>
            <a:prstGeom prst="rect">
              <a:avLst/>
            </a:prstGeom>
            <a:noFill/>
          </p:spPr>
          <p:txBody>
            <a:bodyPr wrap="square" rtlCol="0">
              <a:spAutoFit/>
            </a:bodyPr>
            <a:lstStyle/>
            <a:p>
              <a:r>
                <a:rPr lang="en-US" dirty="0" smtClean="0"/>
                <a:t>Intact (green) and wore out (red) tread</a:t>
              </a:r>
              <a:endParaRPr lang="en-US" dirty="0"/>
            </a:p>
          </p:txBody>
        </p:sp>
      </p:grpSp>
      <p:sp>
        <p:nvSpPr>
          <p:cNvPr id="18" name="Oval 17"/>
          <p:cNvSpPr/>
          <p:nvPr/>
        </p:nvSpPr>
        <p:spPr>
          <a:xfrm>
            <a:off x="1752600" y="4712278"/>
            <a:ext cx="591412" cy="54552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69389" y="1079732"/>
            <a:ext cx="2133600" cy="400110"/>
          </a:xfrm>
          <a:prstGeom prst="rect">
            <a:avLst/>
          </a:prstGeom>
          <a:noFill/>
        </p:spPr>
        <p:txBody>
          <a:bodyPr wrap="square" rtlCol="0">
            <a:spAutoFit/>
          </a:bodyPr>
          <a:lstStyle/>
          <a:p>
            <a:pPr algn="ctr"/>
            <a:r>
              <a:rPr lang="en-US" sz="2000" dirty="0" smtClean="0"/>
              <a:t>Types of Tires</a:t>
            </a:r>
            <a:endParaRPr lang="en-US" sz="2000" dirty="0"/>
          </a:p>
        </p:txBody>
      </p:sp>
      <p:sp>
        <p:nvSpPr>
          <p:cNvPr id="23" name="TextBox 22"/>
          <p:cNvSpPr txBox="1"/>
          <p:nvPr/>
        </p:nvSpPr>
        <p:spPr>
          <a:xfrm>
            <a:off x="5285568" y="762000"/>
            <a:ext cx="2133600" cy="400110"/>
          </a:xfrm>
          <a:prstGeom prst="rect">
            <a:avLst/>
          </a:prstGeom>
          <a:noFill/>
        </p:spPr>
        <p:txBody>
          <a:bodyPr wrap="square" rtlCol="0">
            <a:spAutoFit/>
          </a:bodyPr>
          <a:lstStyle/>
          <a:p>
            <a:pPr algn="ctr"/>
            <a:r>
              <a:rPr lang="en-US" sz="2000" dirty="0" smtClean="0"/>
              <a:t>Inspection</a:t>
            </a:r>
            <a:endParaRPr lang="en-US" sz="2000" dirty="0"/>
          </a:p>
        </p:txBody>
      </p:sp>
      <p:sp>
        <p:nvSpPr>
          <p:cNvPr id="24" name="Oval 23"/>
          <p:cNvSpPr/>
          <p:nvPr/>
        </p:nvSpPr>
        <p:spPr>
          <a:xfrm>
            <a:off x="1447800" y="1981200"/>
            <a:ext cx="1143000" cy="10668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476752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ps:&#10;Release the air left in the tube.&#10;Release the wheel.&#10;Pry off the tire with the plastic tire lever by bending back slightly the edge of the tire where it meets the rim.&#10;Use the second tire lever to loosen the tire off the rim.&#10;Pull off the inner tube.&#10;You will either patch or replace the tube.&#10;Take the tube and place the inner side into the rim trench of the wheel. Inflating the tube a little makes it easier to put on. &#10;Stretch the tube around the rim. Little liquid dish soap can make it easier to put a tire on.&#10;Let all the air out before fully inflating to help remove the kinks. &#10;Pump the tube to the required pressure.&#10;" title="A person demonstrates removing the inner tube from a wheelchair ti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400" y="2057400"/>
            <a:ext cx="5170779" cy="3440151"/>
          </a:xfrm>
          <a:prstGeom prst="rect">
            <a:avLst/>
          </a:prstGeom>
          <a:ln>
            <a:solidFill>
              <a:schemeClr val="accent1"/>
            </a:solidFill>
          </a:ln>
        </p:spPr>
      </p:pic>
      <p:sp>
        <p:nvSpPr>
          <p:cNvPr id="3" name="TextBox 2"/>
          <p:cNvSpPr txBox="1"/>
          <p:nvPr/>
        </p:nvSpPr>
        <p:spPr>
          <a:xfrm>
            <a:off x="0" y="-2477"/>
            <a:ext cx="9144000" cy="954107"/>
          </a:xfrm>
          <a:prstGeom prst="rect">
            <a:avLst/>
          </a:prstGeom>
          <a:noFill/>
        </p:spPr>
        <p:txBody>
          <a:bodyPr wrap="square" rtlCol="0">
            <a:spAutoFit/>
          </a:bodyPr>
          <a:lstStyle/>
          <a:p>
            <a:r>
              <a:rPr lang="en-US" sz="2800" b="1" dirty="0" smtClean="0"/>
              <a:t>A damaged inner tube will not hold air and should be replaced or patched.</a:t>
            </a:r>
            <a:endParaRPr lang="en-US" sz="2800" b="1" dirty="0"/>
          </a:p>
        </p:txBody>
      </p:sp>
    </p:spTree>
    <p:extLst>
      <p:ext uri="{BB962C8B-B14F-4D97-AF65-F5344CB8AC3E}">
        <p14:creationId xmlns:p14="http://schemas.microsoft.com/office/powerpoint/2010/main" val="28867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3820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Pneumatic Tires: patching a tube</a:t>
            </a:r>
            <a:endParaRPr lang="en-US" sz="3200" dirty="0">
              <a:solidFill>
                <a:schemeClr val="bg1"/>
              </a:solidFill>
              <a:latin typeface="Arial" pitchFamily="34" charset="0"/>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5" name="TextBox 4"/>
          <p:cNvSpPr txBox="1"/>
          <p:nvPr/>
        </p:nvSpPr>
        <p:spPr>
          <a:xfrm>
            <a:off x="533400" y="1143000"/>
            <a:ext cx="184731" cy="830997"/>
          </a:xfrm>
          <a:prstGeom prst="rect">
            <a:avLst/>
          </a:prstGeom>
          <a:noFill/>
        </p:spPr>
        <p:txBody>
          <a:bodyPr wrap="none" rtlCol="0">
            <a:spAutoFit/>
          </a:bodyPr>
          <a:lstStyle/>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8" name="TextBox 7"/>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25</a:t>
            </a:fld>
            <a:endParaRPr lang="en-US" sz="1400" dirty="0">
              <a:solidFill>
                <a:schemeClr val="bg1"/>
              </a:solidFill>
              <a:latin typeface="Arial" pitchFamily="34" charset="0"/>
              <a:cs typeface="Arial" pitchFamily="34" charset="0"/>
            </a:endParaRPr>
          </a:p>
        </p:txBody>
      </p:sp>
      <p:pic>
        <p:nvPicPr>
          <p:cNvPr id="9" name="Picture 8" descr="Patch kit, including patches, abrasive, and adhesiv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247" y="914400"/>
            <a:ext cx="1685753" cy="1323315"/>
          </a:xfrm>
          <a:prstGeom prst="rect">
            <a:avLst/>
          </a:prstGeom>
          <a:ln>
            <a:solidFill>
              <a:srgbClr val="223C5C"/>
            </a:solidFill>
          </a:ln>
        </p:spPr>
      </p:pic>
      <p:grpSp>
        <p:nvGrpSpPr>
          <p:cNvPr id="2" name="Group 1" descr="Sand the area to be patched."/>
          <p:cNvGrpSpPr/>
          <p:nvPr/>
        </p:nvGrpSpPr>
        <p:grpSpPr>
          <a:xfrm>
            <a:off x="4913681" y="1153308"/>
            <a:ext cx="1868119" cy="1752600"/>
            <a:chOff x="4913681" y="1143000"/>
            <a:chExt cx="1868119" cy="1752600"/>
          </a:xfrm>
        </p:grpSpPr>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3681" y="1143000"/>
              <a:ext cx="1868119" cy="1752600"/>
            </a:xfrm>
            <a:prstGeom prst="rect">
              <a:avLst/>
            </a:prstGeom>
            <a:ln>
              <a:solidFill>
                <a:srgbClr val="223C5C"/>
              </a:solidFill>
            </a:ln>
          </p:spPr>
        </p:pic>
        <p:sp>
          <p:nvSpPr>
            <p:cNvPr id="20" name="TextBox 19"/>
            <p:cNvSpPr txBox="1"/>
            <p:nvPr/>
          </p:nvSpPr>
          <p:spPr>
            <a:xfrm>
              <a:off x="4966722" y="2526268"/>
              <a:ext cx="301686" cy="369332"/>
            </a:xfrm>
            <a:prstGeom prst="rect">
              <a:avLst/>
            </a:prstGeom>
            <a:noFill/>
          </p:spPr>
          <p:txBody>
            <a:bodyPr wrap="none" rtlCol="0">
              <a:spAutoFit/>
            </a:bodyPr>
            <a:lstStyle/>
            <a:p>
              <a:r>
                <a:rPr lang="en-US" b="1" dirty="0" smtClean="0">
                  <a:solidFill>
                    <a:schemeClr val="bg1"/>
                  </a:solidFill>
                </a:rPr>
                <a:t>1</a:t>
              </a:r>
              <a:endParaRPr lang="en-US" b="1" dirty="0">
                <a:solidFill>
                  <a:schemeClr val="bg1"/>
                </a:solidFill>
              </a:endParaRPr>
            </a:p>
          </p:txBody>
        </p:sp>
      </p:grpSp>
      <p:grpSp>
        <p:nvGrpSpPr>
          <p:cNvPr id="6" name="Group 5" descr="Apply adhesive."/>
          <p:cNvGrpSpPr/>
          <p:nvPr/>
        </p:nvGrpSpPr>
        <p:grpSpPr>
          <a:xfrm>
            <a:off x="6934200" y="1153308"/>
            <a:ext cx="1896510" cy="1752600"/>
            <a:chOff x="6934200" y="1143000"/>
            <a:chExt cx="1896510" cy="1752600"/>
          </a:xfrm>
        </p:grpSpPr>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1081" y="1143000"/>
              <a:ext cx="1859629" cy="1752600"/>
            </a:xfrm>
            <a:prstGeom prst="rect">
              <a:avLst/>
            </a:prstGeom>
            <a:ln>
              <a:solidFill>
                <a:srgbClr val="223C5C"/>
              </a:solidFill>
            </a:ln>
          </p:spPr>
        </p:pic>
        <p:sp>
          <p:nvSpPr>
            <p:cNvPr id="21" name="TextBox 20"/>
            <p:cNvSpPr txBox="1"/>
            <p:nvPr/>
          </p:nvSpPr>
          <p:spPr>
            <a:xfrm>
              <a:off x="6934200" y="2514600"/>
              <a:ext cx="301686" cy="369332"/>
            </a:xfrm>
            <a:prstGeom prst="rect">
              <a:avLst/>
            </a:prstGeom>
            <a:noFill/>
          </p:spPr>
          <p:txBody>
            <a:bodyPr wrap="none" rtlCol="0">
              <a:spAutoFit/>
            </a:bodyPr>
            <a:lstStyle/>
            <a:p>
              <a:r>
                <a:rPr lang="en-US" b="1" dirty="0" smtClean="0">
                  <a:solidFill>
                    <a:schemeClr val="bg1"/>
                  </a:solidFill>
                </a:rPr>
                <a:t>2</a:t>
              </a:r>
              <a:endParaRPr lang="en-US" b="1" dirty="0">
                <a:solidFill>
                  <a:schemeClr val="bg1"/>
                </a:solidFill>
              </a:endParaRPr>
            </a:p>
          </p:txBody>
        </p:sp>
      </p:grpSp>
      <p:grpSp>
        <p:nvGrpSpPr>
          <p:cNvPr id="10" name="Group 9" descr="Prepare the patch."/>
          <p:cNvGrpSpPr/>
          <p:nvPr/>
        </p:nvGrpSpPr>
        <p:grpSpPr>
          <a:xfrm>
            <a:off x="4913681" y="2982108"/>
            <a:ext cx="1868119" cy="1692163"/>
            <a:chOff x="4913681" y="2971800"/>
            <a:chExt cx="1868119" cy="1692163"/>
          </a:xfrm>
        </p:grpSpPr>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3681" y="2971800"/>
              <a:ext cx="1868119" cy="1692163"/>
            </a:xfrm>
            <a:prstGeom prst="rect">
              <a:avLst/>
            </a:prstGeom>
            <a:ln>
              <a:solidFill>
                <a:srgbClr val="223C5C"/>
              </a:solidFill>
            </a:ln>
          </p:spPr>
        </p:pic>
        <p:sp>
          <p:nvSpPr>
            <p:cNvPr id="22" name="TextBox 21"/>
            <p:cNvSpPr txBox="1"/>
            <p:nvPr/>
          </p:nvSpPr>
          <p:spPr>
            <a:xfrm>
              <a:off x="4953000" y="4202668"/>
              <a:ext cx="301686" cy="369332"/>
            </a:xfrm>
            <a:prstGeom prst="rect">
              <a:avLst/>
            </a:prstGeom>
            <a:noFill/>
          </p:spPr>
          <p:txBody>
            <a:bodyPr wrap="none" rtlCol="0">
              <a:spAutoFit/>
            </a:bodyPr>
            <a:lstStyle/>
            <a:p>
              <a:r>
                <a:rPr lang="en-US" b="1" dirty="0">
                  <a:solidFill>
                    <a:schemeClr val="bg1"/>
                  </a:solidFill>
                </a:rPr>
                <a:t>3</a:t>
              </a:r>
            </a:p>
          </p:txBody>
        </p:sp>
      </p:grpSp>
      <p:grpSp>
        <p:nvGrpSpPr>
          <p:cNvPr id="7" name="Group 6" descr="Apply the patch."/>
          <p:cNvGrpSpPr/>
          <p:nvPr/>
        </p:nvGrpSpPr>
        <p:grpSpPr>
          <a:xfrm>
            <a:off x="6971081" y="2982108"/>
            <a:ext cx="1868119" cy="1724680"/>
            <a:chOff x="6971081" y="2971800"/>
            <a:chExt cx="1868119" cy="1724680"/>
          </a:xfrm>
        </p:grpSpPr>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71081" y="2971800"/>
              <a:ext cx="1868119" cy="1724680"/>
            </a:xfrm>
            <a:prstGeom prst="rect">
              <a:avLst/>
            </a:prstGeom>
            <a:ln>
              <a:solidFill>
                <a:srgbClr val="223C5C"/>
              </a:solidFill>
            </a:ln>
          </p:spPr>
        </p:pic>
        <p:sp>
          <p:nvSpPr>
            <p:cNvPr id="23" name="TextBox 22"/>
            <p:cNvSpPr txBox="1"/>
            <p:nvPr/>
          </p:nvSpPr>
          <p:spPr>
            <a:xfrm>
              <a:off x="7013514" y="4191000"/>
              <a:ext cx="301686" cy="369332"/>
            </a:xfrm>
            <a:prstGeom prst="rect">
              <a:avLst/>
            </a:prstGeom>
            <a:noFill/>
          </p:spPr>
          <p:txBody>
            <a:bodyPr wrap="none" rtlCol="0">
              <a:spAutoFit/>
            </a:bodyPr>
            <a:lstStyle/>
            <a:p>
              <a:r>
                <a:rPr lang="en-US" b="1" dirty="0" smtClean="0">
                  <a:solidFill>
                    <a:schemeClr val="bg1"/>
                  </a:solidFill>
                </a:rPr>
                <a:t>4</a:t>
              </a:r>
              <a:endParaRPr lang="en-US" b="1" dirty="0">
                <a:solidFill>
                  <a:schemeClr val="bg1"/>
                </a:solidFill>
              </a:endParaRPr>
            </a:p>
          </p:txBody>
        </p:sp>
      </p:grpSp>
      <p:grpSp>
        <p:nvGrpSpPr>
          <p:cNvPr id="11" name="Group 10" descr="Maintain pressure on the patch for approximately one minute."/>
          <p:cNvGrpSpPr/>
          <p:nvPr/>
        </p:nvGrpSpPr>
        <p:grpSpPr>
          <a:xfrm>
            <a:off x="4913681" y="4810908"/>
            <a:ext cx="1868119" cy="1524000"/>
            <a:chOff x="4913681" y="4800600"/>
            <a:chExt cx="1868119" cy="1524000"/>
          </a:xfrm>
        </p:grpSpPr>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13681" y="4800600"/>
              <a:ext cx="1868119" cy="1524000"/>
            </a:xfrm>
            <a:prstGeom prst="rect">
              <a:avLst/>
            </a:prstGeom>
            <a:ln>
              <a:solidFill>
                <a:srgbClr val="223C5C"/>
              </a:solidFill>
            </a:ln>
          </p:spPr>
        </p:pic>
        <p:sp>
          <p:nvSpPr>
            <p:cNvPr id="24" name="TextBox 23"/>
            <p:cNvSpPr txBox="1"/>
            <p:nvPr/>
          </p:nvSpPr>
          <p:spPr>
            <a:xfrm>
              <a:off x="4953000" y="5955268"/>
              <a:ext cx="301686" cy="369332"/>
            </a:xfrm>
            <a:prstGeom prst="rect">
              <a:avLst/>
            </a:prstGeom>
            <a:noFill/>
          </p:spPr>
          <p:txBody>
            <a:bodyPr wrap="none" rtlCol="0">
              <a:spAutoFit/>
            </a:bodyPr>
            <a:lstStyle/>
            <a:p>
              <a:r>
                <a:rPr lang="en-US" b="1" dirty="0" smtClean="0">
                  <a:solidFill>
                    <a:schemeClr val="bg1"/>
                  </a:solidFill>
                </a:rPr>
                <a:t>5</a:t>
              </a:r>
              <a:endParaRPr lang="en-US" b="1" dirty="0">
                <a:solidFill>
                  <a:schemeClr val="bg1"/>
                </a:solidFill>
              </a:endParaRPr>
            </a:p>
          </p:txBody>
        </p:sp>
      </p:grpSp>
      <p:grpSp>
        <p:nvGrpSpPr>
          <p:cNvPr id="29" name="Group 28" descr="Patched inner tube."/>
          <p:cNvGrpSpPr/>
          <p:nvPr/>
        </p:nvGrpSpPr>
        <p:grpSpPr>
          <a:xfrm>
            <a:off x="6971081" y="4810908"/>
            <a:ext cx="1868119" cy="1524000"/>
            <a:chOff x="6971081" y="4800600"/>
            <a:chExt cx="1868119" cy="1524000"/>
          </a:xfrm>
        </p:grpSpPr>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71081" y="4800600"/>
              <a:ext cx="1868119" cy="1524000"/>
            </a:xfrm>
            <a:prstGeom prst="rect">
              <a:avLst/>
            </a:prstGeom>
            <a:ln>
              <a:solidFill>
                <a:srgbClr val="223C5C"/>
              </a:solidFill>
            </a:ln>
          </p:spPr>
        </p:pic>
        <p:sp>
          <p:nvSpPr>
            <p:cNvPr id="25" name="TextBox 24"/>
            <p:cNvSpPr txBox="1"/>
            <p:nvPr/>
          </p:nvSpPr>
          <p:spPr>
            <a:xfrm>
              <a:off x="7013514" y="5955268"/>
              <a:ext cx="301686" cy="369332"/>
            </a:xfrm>
            <a:prstGeom prst="rect">
              <a:avLst/>
            </a:prstGeom>
            <a:noFill/>
          </p:spPr>
          <p:txBody>
            <a:bodyPr wrap="none" rtlCol="0">
              <a:spAutoFit/>
            </a:bodyPr>
            <a:lstStyle/>
            <a:p>
              <a:r>
                <a:rPr lang="en-US" b="1" dirty="0" smtClean="0">
                  <a:solidFill>
                    <a:schemeClr val="bg1"/>
                  </a:solidFill>
                </a:rPr>
                <a:t>6</a:t>
              </a:r>
              <a:endParaRPr lang="en-US" b="1" dirty="0">
                <a:solidFill>
                  <a:schemeClr val="bg1"/>
                </a:solidFill>
              </a:endParaRPr>
            </a:p>
          </p:txBody>
        </p:sp>
      </p:grpSp>
      <p:sp>
        <p:nvSpPr>
          <p:cNvPr id="27" name="TextBox 26"/>
          <p:cNvSpPr txBox="1"/>
          <p:nvPr/>
        </p:nvSpPr>
        <p:spPr>
          <a:xfrm>
            <a:off x="5180381" y="742890"/>
            <a:ext cx="3416900" cy="400110"/>
          </a:xfrm>
          <a:prstGeom prst="rect">
            <a:avLst/>
          </a:prstGeom>
          <a:noFill/>
        </p:spPr>
        <p:txBody>
          <a:bodyPr wrap="square" rtlCol="0">
            <a:spAutoFit/>
          </a:bodyPr>
          <a:lstStyle/>
          <a:p>
            <a:pPr algn="ctr"/>
            <a:r>
              <a:rPr lang="en-US" sz="2000" dirty="0" smtClean="0"/>
              <a:t>Patching an inner tube</a:t>
            </a:r>
            <a:endParaRPr lang="en-US" sz="2000" dirty="0"/>
          </a:p>
        </p:txBody>
      </p:sp>
      <p:sp>
        <p:nvSpPr>
          <p:cNvPr id="28" name="TextBox 27"/>
          <p:cNvSpPr txBox="1"/>
          <p:nvPr/>
        </p:nvSpPr>
        <p:spPr>
          <a:xfrm>
            <a:off x="533400" y="2362200"/>
            <a:ext cx="3416900" cy="400110"/>
          </a:xfrm>
          <a:prstGeom prst="rect">
            <a:avLst/>
          </a:prstGeom>
          <a:noFill/>
        </p:spPr>
        <p:txBody>
          <a:bodyPr wrap="square" rtlCol="0">
            <a:spAutoFit/>
          </a:bodyPr>
          <a:lstStyle/>
          <a:p>
            <a:pPr algn="ctr"/>
            <a:r>
              <a:rPr lang="en-US" sz="2000" dirty="0" smtClean="0"/>
              <a:t>Finding the puncture</a:t>
            </a:r>
            <a:endParaRPr lang="en-US" sz="2000" dirty="0"/>
          </a:p>
        </p:txBody>
      </p:sp>
      <p:sp>
        <p:nvSpPr>
          <p:cNvPr id="31" name="TextBox 30"/>
          <p:cNvSpPr txBox="1"/>
          <p:nvPr/>
        </p:nvSpPr>
        <p:spPr>
          <a:xfrm>
            <a:off x="0" y="-6849"/>
            <a:ext cx="8839200" cy="523220"/>
          </a:xfrm>
          <a:prstGeom prst="rect">
            <a:avLst/>
          </a:prstGeom>
          <a:noFill/>
        </p:spPr>
        <p:txBody>
          <a:bodyPr wrap="square" rtlCol="0">
            <a:spAutoFit/>
          </a:bodyPr>
          <a:lstStyle/>
          <a:p>
            <a:r>
              <a:rPr lang="en-US" sz="2800" b="1" dirty="0" smtClean="0"/>
              <a:t>Many inner tube punctures can be fixed with a patch.</a:t>
            </a:r>
            <a:endParaRPr lang="en-US" sz="2800" b="1" dirty="0"/>
          </a:p>
        </p:txBody>
      </p:sp>
      <p:grpSp>
        <p:nvGrpSpPr>
          <p:cNvPr id="37" name="Group 36" descr="A maintenance expert partially inflates an inner tube."/>
          <p:cNvGrpSpPr/>
          <p:nvPr/>
        </p:nvGrpSpPr>
        <p:grpSpPr>
          <a:xfrm>
            <a:off x="797059" y="2743200"/>
            <a:ext cx="1107941" cy="2350292"/>
            <a:chOff x="797059" y="1170704"/>
            <a:chExt cx="1107941" cy="2350292"/>
          </a:xfrm>
        </p:grpSpPr>
        <p:pic>
          <p:nvPicPr>
            <p:cNvPr id="12" name="Picture 1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97059" y="1170704"/>
              <a:ext cx="1107941" cy="1980960"/>
            </a:xfrm>
            <a:prstGeom prst="rect">
              <a:avLst/>
            </a:prstGeom>
            <a:ln>
              <a:solidFill>
                <a:srgbClr val="223C5C"/>
              </a:solidFill>
            </a:ln>
          </p:spPr>
        </p:pic>
        <p:sp>
          <p:nvSpPr>
            <p:cNvPr id="33" name="TextBox 32"/>
            <p:cNvSpPr txBox="1"/>
            <p:nvPr/>
          </p:nvSpPr>
          <p:spPr>
            <a:xfrm>
              <a:off x="893829" y="3151664"/>
              <a:ext cx="914400" cy="369332"/>
            </a:xfrm>
            <a:prstGeom prst="rect">
              <a:avLst/>
            </a:prstGeom>
            <a:noFill/>
          </p:spPr>
          <p:txBody>
            <a:bodyPr wrap="square" rtlCol="0">
              <a:spAutoFit/>
            </a:bodyPr>
            <a:lstStyle/>
            <a:p>
              <a:pPr algn="ctr"/>
              <a:r>
                <a:rPr lang="en-US" dirty="0" smtClean="0"/>
                <a:t>Inflate</a:t>
              </a:r>
              <a:endParaRPr lang="en-US" dirty="0"/>
            </a:p>
          </p:txBody>
        </p:sp>
      </p:grpSp>
      <p:grpSp>
        <p:nvGrpSpPr>
          <p:cNvPr id="38" name="Group 37" descr="The expert submerges the inner tube in a bucket of water, rotating it so the entire tube has been submerged."/>
          <p:cNvGrpSpPr/>
          <p:nvPr/>
        </p:nvGrpSpPr>
        <p:grpSpPr>
          <a:xfrm>
            <a:off x="2245479" y="2743200"/>
            <a:ext cx="1597446" cy="2350292"/>
            <a:chOff x="2245479" y="1170704"/>
            <a:chExt cx="1597446" cy="2350292"/>
          </a:xfrm>
        </p:grpSpPr>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45479" y="1170704"/>
              <a:ext cx="1597446" cy="1985546"/>
            </a:xfrm>
            <a:prstGeom prst="rect">
              <a:avLst/>
            </a:prstGeom>
            <a:ln>
              <a:solidFill>
                <a:srgbClr val="223C5C"/>
              </a:solidFill>
            </a:ln>
          </p:spPr>
        </p:pic>
        <p:sp>
          <p:nvSpPr>
            <p:cNvPr id="34" name="TextBox 33"/>
            <p:cNvSpPr txBox="1"/>
            <p:nvPr/>
          </p:nvSpPr>
          <p:spPr>
            <a:xfrm>
              <a:off x="2378140" y="3151664"/>
              <a:ext cx="1332124" cy="369332"/>
            </a:xfrm>
            <a:prstGeom prst="rect">
              <a:avLst/>
            </a:prstGeom>
            <a:noFill/>
          </p:spPr>
          <p:txBody>
            <a:bodyPr wrap="square" rtlCol="0">
              <a:spAutoFit/>
            </a:bodyPr>
            <a:lstStyle/>
            <a:p>
              <a:pPr algn="ctr"/>
              <a:r>
                <a:rPr lang="en-US" dirty="0" smtClean="0"/>
                <a:t>Submerge</a:t>
              </a:r>
              <a:endParaRPr lang="en-US" dirty="0"/>
            </a:p>
          </p:txBody>
        </p:sp>
      </p:grpSp>
      <p:grpSp>
        <p:nvGrpSpPr>
          <p:cNvPr id="36" name="Group 35" descr="When the leak is underwater, it produces visible bubbles."/>
          <p:cNvGrpSpPr/>
          <p:nvPr/>
        </p:nvGrpSpPr>
        <p:grpSpPr>
          <a:xfrm>
            <a:off x="1197414" y="5101816"/>
            <a:ext cx="2002986" cy="1756184"/>
            <a:chOff x="1197414" y="3482690"/>
            <a:chExt cx="2002986" cy="1756184"/>
          </a:xfrm>
        </p:grpSpPr>
        <p:pic>
          <p:nvPicPr>
            <p:cNvPr id="14" name="Picture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97414" y="3482690"/>
              <a:ext cx="2002986" cy="1380275"/>
            </a:xfrm>
            <a:prstGeom prst="rect">
              <a:avLst/>
            </a:prstGeom>
            <a:ln>
              <a:solidFill>
                <a:srgbClr val="223C5C"/>
              </a:solidFill>
            </a:ln>
          </p:spPr>
        </p:pic>
        <p:sp>
          <p:nvSpPr>
            <p:cNvPr id="35" name="TextBox 34"/>
            <p:cNvSpPr txBox="1"/>
            <p:nvPr/>
          </p:nvSpPr>
          <p:spPr>
            <a:xfrm>
              <a:off x="1532845" y="4869542"/>
              <a:ext cx="1332124" cy="369332"/>
            </a:xfrm>
            <a:prstGeom prst="rect">
              <a:avLst/>
            </a:prstGeom>
            <a:noFill/>
          </p:spPr>
          <p:txBody>
            <a:bodyPr wrap="square" rtlCol="0">
              <a:spAutoFit/>
            </a:bodyPr>
            <a:lstStyle/>
            <a:p>
              <a:pPr algn="ctr"/>
              <a:r>
                <a:rPr lang="en-US" dirty="0" smtClean="0"/>
                <a:t>Bubbles</a:t>
              </a:r>
              <a:endParaRPr lang="en-US" dirty="0"/>
            </a:p>
          </p:txBody>
        </p:sp>
      </p:grpSp>
      <p:sp>
        <p:nvSpPr>
          <p:cNvPr id="39" name="TextBox 38"/>
          <p:cNvSpPr txBox="1"/>
          <p:nvPr/>
        </p:nvSpPr>
        <p:spPr>
          <a:xfrm>
            <a:off x="1350898" y="553248"/>
            <a:ext cx="1708450" cy="400110"/>
          </a:xfrm>
          <a:prstGeom prst="rect">
            <a:avLst/>
          </a:prstGeom>
          <a:noFill/>
        </p:spPr>
        <p:txBody>
          <a:bodyPr wrap="square" rtlCol="0">
            <a:spAutoFit/>
          </a:bodyPr>
          <a:lstStyle/>
          <a:p>
            <a:pPr algn="ctr"/>
            <a:r>
              <a:rPr lang="en-US" sz="2000" dirty="0" smtClean="0"/>
              <a:t>Patch kit</a:t>
            </a:r>
            <a:endParaRPr lang="en-US" sz="2000" dirty="0"/>
          </a:p>
        </p:txBody>
      </p:sp>
    </p:spTree>
    <p:extLst>
      <p:ext uri="{BB962C8B-B14F-4D97-AF65-F5344CB8AC3E}">
        <p14:creationId xmlns:p14="http://schemas.microsoft.com/office/powerpoint/2010/main" val="1436757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Rear wheel bearings</a:t>
            </a:r>
            <a:endParaRPr lang="en-US" sz="3200" dirty="0">
              <a:solidFill>
                <a:schemeClr val="bg1"/>
              </a:solidFill>
              <a:latin typeface="Arial" pitchFamily="34" charset="0"/>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10810" y="3581400"/>
            <a:ext cx="3127790" cy="24614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1172" y="3581400"/>
            <a:ext cx="3692228" cy="24614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4124" y="1218083"/>
            <a:ext cx="2973476" cy="1982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713662" y="1218083"/>
            <a:ext cx="2369082" cy="1982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0"/>
            <a:ext cx="9144000" cy="954107"/>
          </a:xfrm>
          <a:prstGeom prst="rect">
            <a:avLst/>
          </a:prstGeom>
          <a:noFill/>
        </p:spPr>
        <p:txBody>
          <a:bodyPr wrap="square" rtlCol="0">
            <a:spAutoFit/>
          </a:bodyPr>
          <a:lstStyle/>
          <a:p>
            <a:r>
              <a:rPr lang="en-US" sz="2800" b="1" dirty="0" smtClean="0">
                <a:latin typeface="+mj-lt"/>
                <a:cs typeface="Arial" pitchFamily="34" charset="0"/>
              </a:rPr>
              <a:t>Damaged </a:t>
            </a:r>
            <a:r>
              <a:rPr lang="en-US" sz="2800" b="1" dirty="0">
                <a:latin typeface="+mj-lt"/>
                <a:cs typeface="Arial" pitchFamily="34" charset="0"/>
              </a:rPr>
              <a:t>bearings </a:t>
            </a:r>
            <a:r>
              <a:rPr lang="en-US" sz="2800" b="1" dirty="0" smtClean="0">
                <a:latin typeface="+mj-lt"/>
                <a:cs typeface="Arial" pitchFamily="34" charset="0"/>
              </a:rPr>
              <a:t>make the wheelchair more difficult to maneuver and propel.</a:t>
            </a:r>
            <a:endParaRPr lang="en-US" sz="2800" b="1" dirty="0">
              <a:latin typeface="+mj-lt"/>
            </a:endParaRPr>
          </a:p>
        </p:txBody>
      </p:sp>
      <p:sp>
        <p:nvSpPr>
          <p:cNvPr id="5" name="Oval 4"/>
          <p:cNvSpPr/>
          <p:nvPr/>
        </p:nvSpPr>
        <p:spPr>
          <a:xfrm>
            <a:off x="2323262" y="1289318"/>
            <a:ext cx="12192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a:off x="3542462" y="1822718"/>
            <a:ext cx="1729178" cy="157923"/>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2988611" y="838200"/>
            <a:ext cx="3107389" cy="369332"/>
          </a:xfrm>
          <a:prstGeom prst="rect">
            <a:avLst/>
          </a:prstGeom>
          <a:noFill/>
        </p:spPr>
        <p:txBody>
          <a:bodyPr wrap="none" rtlCol="0">
            <a:spAutoFit/>
          </a:bodyPr>
          <a:lstStyle/>
          <a:p>
            <a:r>
              <a:rPr lang="en-US" dirty="0" smtClean="0"/>
              <a:t>Close up view of wheel bearing</a:t>
            </a:r>
            <a:endParaRPr lang="en-US" dirty="0"/>
          </a:p>
        </p:txBody>
      </p:sp>
      <p:sp>
        <p:nvSpPr>
          <p:cNvPr id="12" name="Curved Down Arrow 11"/>
          <p:cNvSpPr/>
          <p:nvPr/>
        </p:nvSpPr>
        <p:spPr>
          <a:xfrm rot="20249703">
            <a:off x="4322382" y="4231054"/>
            <a:ext cx="2338814" cy="697341"/>
          </a:xfrm>
          <a:prstGeom prst="curved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3" name="Right Arrow 12"/>
          <p:cNvSpPr/>
          <p:nvPr/>
        </p:nvSpPr>
        <p:spPr>
          <a:xfrm rot="16200000">
            <a:off x="1927593" y="4177590"/>
            <a:ext cx="725997" cy="448017"/>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3871563" y="3181290"/>
            <a:ext cx="929037" cy="400110"/>
          </a:xfrm>
          <a:prstGeom prst="rect">
            <a:avLst/>
          </a:prstGeom>
          <a:noFill/>
        </p:spPr>
        <p:txBody>
          <a:bodyPr wrap="none" rtlCol="0">
            <a:spAutoFit/>
          </a:bodyPr>
          <a:lstStyle/>
          <a:p>
            <a:r>
              <a:rPr lang="en-US" sz="2000" dirty="0" smtClean="0"/>
              <a:t>Testing</a:t>
            </a:r>
            <a:endParaRPr lang="en-US" sz="2000" dirty="0"/>
          </a:p>
        </p:txBody>
      </p:sp>
      <p:sp>
        <p:nvSpPr>
          <p:cNvPr id="19" name="TextBox 18"/>
          <p:cNvSpPr txBox="1"/>
          <p:nvPr/>
        </p:nvSpPr>
        <p:spPr>
          <a:xfrm>
            <a:off x="1810901" y="6042883"/>
            <a:ext cx="1327608" cy="369332"/>
          </a:xfrm>
          <a:prstGeom prst="rect">
            <a:avLst/>
          </a:prstGeom>
          <a:noFill/>
        </p:spPr>
        <p:txBody>
          <a:bodyPr wrap="none" rtlCol="0">
            <a:spAutoFit/>
          </a:bodyPr>
          <a:lstStyle/>
          <a:p>
            <a:pPr algn="ctr"/>
            <a:r>
              <a:rPr lang="en-US" dirty="0" smtClean="0"/>
              <a:t>Lift one side</a:t>
            </a:r>
            <a:endParaRPr lang="en-US" dirty="0"/>
          </a:p>
        </p:txBody>
      </p:sp>
      <p:sp>
        <p:nvSpPr>
          <p:cNvPr id="20" name="TextBox 19"/>
          <p:cNvSpPr txBox="1"/>
          <p:nvPr/>
        </p:nvSpPr>
        <p:spPr>
          <a:xfrm>
            <a:off x="5518451" y="6050142"/>
            <a:ext cx="1577676" cy="369332"/>
          </a:xfrm>
          <a:prstGeom prst="rect">
            <a:avLst/>
          </a:prstGeom>
          <a:noFill/>
        </p:spPr>
        <p:txBody>
          <a:bodyPr wrap="none" rtlCol="0">
            <a:spAutoFit/>
          </a:bodyPr>
          <a:lstStyle/>
          <a:p>
            <a:pPr algn="ctr"/>
            <a:r>
              <a:rPr lang="en-US" dirty="0" smtClean="0"/>
              <a:t>Spin the wheel</a:t>
            </a:r>
            <a:endParaRPr lang="en-US" dirty="0"/>
          </a:p>
        </p:txBody>
      </p:sp>
      <p:sp>
        <p:nvSpPr>
          <p:cNvPr id="21" name="TextBox 20"/>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3513183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Wheel </a:t>
            </a:r>
            <a:r>
              <a:rPr lang="en-US" sz="3200" dirty="0">
                <a:solidFill>
                  <a:schemeClr val="bg1"/>
                </a:solidFill>
                <a:latin typeface="Arial" pitchFamily="34" charset="0"/>
                <a:cs typeface="Arial" pitchFamily="34" charset="0"/>
              </a:rPr>
              <a:t>S</a:t>
            </a:r>
            <a:r>
              <a:rPr lang="en-US" sz="3200" dirty="0" smtClean="0">
                <a:solidFill>
                  <a:schemeClr val="bg1"/>
                </a:solidFill>
                <a:latin typeface="Arial" pitchFamily="34" charset="0"/>
                <a:cs typeface="Arial" pitchFamily="34" charset="0"/>
              </a:rPr>
              <a:t>pokes</a:t>
            </a:r>
            <a:endParaRPr lang="en-US" sz="3200" dirty="0">
              <a:solidFill>
                <a:schemeClr val="bg1"/>
              </a:solidFill>
              <a:latin typeface="Arial" pitchFamily="34" charset="0"/>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9" name="TextBox 8"/>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A3E38351-ABBF-40F6-94C5-2505F226DAEB}" type="slidenum">
              <a:rPr lang="en-US" sz="1400" smtClean="0">
                <a:solidFill>
                  <a:schemeClr val="bg1"/>
                </a:solidFill>
                <a:latin typeface="Arial" pitchFamily="34" charset="0"/>
                <a:cs typeface="Arial" pitchFamily="34" charset="0"/>
              </a:rPr>
              <a:pPr/>
              <a:t>27</a:t>
            </a:fld>
            <a:endParaRPr lang="en-US" sz="1400" dirty="0">
              <a:solidFill>
                <a:schemeClr val="bg1"/>
              </a:solidFill>
              <a:latin typeface="Arial" pitchFamily="34" charset="0"/>
              <a:cs typeface="Arial" pitchFamily="34" charset="0"/>
            </a:endParaRPr>
          </a:p>
        </p:txBody>
      </p:sp>
      <p:pic>
        <p:nvPicPr>
          <p:cNvPr id="4098" name="Picture 2" descr="The spoke nipple connects the spoke to the rim."/>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7072"/>
          <a:stretch/>
        </p:blipFill>
        <p:spPr bwMode="auto">
          <a:xfrm>
            <a:off x="2974786" y="3962400"/>
            <a:ext cx="2531324" cy="15682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Wheel with exposed metal spoke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8125" y="3429000"/>
            <a:ext cx="1639938" cy="1571179"/>
          </a:xfrm>
          <a:prstGeom prst="rect">
            <a:avLst/>
          </a:prstGeom>
          <a:ln>
            <a:solidFill>
              <a:schemeClr val="tx1"/>
            </a:solidFill>
          </a:ln>
        </p:spPr>
      </p:pic>
      <p:pic>
        <p:nvPicPr>
          <p:cNvPr id="6" name="Picture 5" descr="Wheel with coated metal spok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125" y="1600200"/>
            <a:ext cx="1639938" cy="1687548"/>
          </a:xfrm>
          <a:prstGeom prst="rect">
            <a:avLst/>
          </a:prstGeom>
          <a:ln>
            <a:solidFill>
              <a:schemeClr val="tx1"/>
            </a:solidFill>
          </a:ln>
        </p:spPr>
      </p:pic>
      <p:pic>
        <p:nvPicPr>
          <p:cNvPr id="10" name="Picture 9" descr="Wheel with coated carbon fiber spok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312" y="5102134"/>
            <a:ext cx="1651027" cy="1603466"/>
          </a:xfrm>
          <a:prstGeom prst="rect">
            <a:avLst/>
          </a:prstGeom>
          <a:ln>
            <a:solidFill>
              <a:schemeClr val="tx1"/>
            </a:solidFill>
          </a:ln>
        </p:spPr>
      </p:pic>
      <p:sp>
        <p:nvSpPr>
          <p:cNvPr id="13" name="TextBox 12"/>
          <p:cNvSpPr txBox="1"/>
          <p:nvPr/>
        </p:nvSpPr>
        <p:spPr>
          <a:xfrm>
            <a:off x="3618645" y="5536396"/>
            <a:ext cx="1557700" cy="369332"/>
          </a:xfrm>
          <a:prstGeom prst="rect">
            <a:avLst/>
          </a:prstGeom>
          <a:noFill/>
        </p:spPr>
        <p:txBody>
          <a:bodyPr wrap="square" rtlCol="0">
            <a:spAutoFit/>
          </a:bodyPr>
          <a:lstStyle/>
          <a:p>
            <a:pPr algn="ctr"/>
            <a:r>
              <a:rPr lang="en-US" dirty="0" smtClean="0"/>
              <a:t>Spoke nipple</a:t>
            </a:r>
            <a:endParaRPr lang="en-US" dirty="0"/>
          </a:p>
        </p:txBody>
      </p:sp>
      <p:sp>
        <p:nvSpPr>
          <p:cNvPr id="14" name="TextBox 13"/>
          <p:cNvSpPr txBox="1"/>
          <p:nvPr/>
        </p:nvSpPr>
        <p:spPr>
          <a:xfrm>
            <a:off x="0" y="953869"/>
            <a:ext cx="2236189" cy="646331"/>
          </a:xfrm>
          <a:prstGeom prst="rect">
            <a:avLst/>
          </a:prstGeom>
          <a:noFill/>
        </p:spPr>
        <p:txBody>
          <a:bodyPr wrap="square" rtlCol="0">
            <a:spAutoFit/>
          </a:bodyPr>
          <a:lstStyle/>
          <a:p>
            <a:pPr algn="ctr"/>
            <a:r>
              <a:rPr lang="en-US" dirty="0" smtClean="0"/>
              <a:t>Wheels with different spokes</a:t>
            </a:r>
            <a:endParaRPr lang="en-US" dirty="0"/>
          </a:p>
        </p:txBody>
      </p:sp>
      <p:sp>
        <p:nvSpPr>
          <p:cNvPr id="16" name="TextBox 15"/>
          <p:cNvSpPr txBox="1"/>
          <p:nvPr/>
        </p:nvSpPr>
        <p:spPr>
          <a:xfrm>
            <a:off x="0" y="0"/>
            <a:ext cx="9144000" cy="954107"/>
          </a:xfrm>
          <a:prstGeom prst="rect">
            <a:avLst/>
          </a:prstGeom>
          <a:noFill/>
        </p:spPr>
        <p:txBody>
          <a:bodyPr wrap="square" rtlCol="0">
            <a:spAutoFit/>
          </a:bodyPr>
          <a:lstStyle/>
          <a:p>
            <a:r>
              <a:rPr lang="en-US" sz="2800" b="1" dirty="0" smtClean="0">
                <a:latin typeface="+mj-lt"/>
                <a:cs typeface="Arial" pitchFamily="34" charset="0"/>
              </a:rPr>
              <a:t>Loose or damaged spokes  can make propulsion more difficult or even cause the wheel to collapse.</a:t>
            </a:r>
            <a:endParaRPr lang="en-US" sz="2800" b="1" dirty="0">
              <a:latin typeface="+mj-lt"/>
            </a:endParaRPr>
          </a:p>
        </p:txBody>
      </p:sp>
      <p:grpSp>
        <p:nvGrpSpPr>
          <p:cNvPr id="11" name="Group 10" descr="A user tests the spokes of his wheelchair by squeezing every adjacent two together and looking for uneven bending."/>
          <p:cNvGrpSpPr/>
          <p:nvPr/>
        </p:nvGrpSpPr>
        <p:grpSpPr>
          <a:xfrm>
            <a:off x="2592656" y="990600"/>
            <a:ext cx="6398944" cy="2559194"/>
            <a:chOff x="1524000" y="990600"/>
            <a:chExt cx="6398944" cy="2559194"/>
          </a:xfrm>
        </p:grpSpPr>
        <p:grpSp>
          <p:nvGrpSpPr>
            <p:cNvPr id="8" name="Group 7"/>
            <p:cNvGrpSpPr/>
            <p:nvPr/>
          </p:nvGrpSpPr>
          <p:grpSpPr>
            <a:xfrm>
              <a:off x="1524000" y="990600"/>
              <a:ext cx="6398944" cy="2559194"/>
              <a:chOff x="1367786" y="1066800"/>
              <a:chExt cx="6861815" cy="2743860"/>
            </a:xfrm>
          </p:grpSpPr>
          <p:pic>
            <p:nvPicPr>
              <p:cNvPr id="307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67808" y="1066801"/>
                <a:ext cx="3561792" cy="23745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367786" y="1066800"/>
                <a:ext cx="3124200" cy="23745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67787" y="3441328"/>
                <a:ext cx="6861814" cy="369332"/>
              </a:xfrm>
              <a:prstGeom prst="rect">
                <a:avLst/>
              </a:prstGeom>
              <a:noFill/>
            </p:spPr>
            <p:txBody>
              <a:bodyPr wrap="square" rtlCol="0">
                <a:spAutoFit/>
              </a:bodyPr>
              <a:lstStyle/>
              <a:p>
                <a:pPr algn="ctr"/>
                <a:r>
                  <a:rPr lang="en-US" dirty="0" smtClean="0"/>
                  <a:t>Test spokes by squeezing every two together</a:t>
                </a:r>
                <a:endParaRPr lang="en-US" dirty="0"/>
              </a:p>
            </p:txBody>
          </p:sp>
        </p:grpSp>
        <p:sp>
          <p:nvSpPr>
            <p:cNvPr id="18" name="Right Arrow 17"/>
            <p:cNvSpPr/>
            <p:nvPr/>
          </p:nvSpPr>
          <p:spPr>
            <a:xfrm rot="18230344">
              <a:off x="5811123" y="1941492"/>
              <a:ext cx="491763" cy="310335"/>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ight Arrow 18"/>
            <p:cNvSpPr/>
            <p:nvPr/>
          </p:nvSpPr>
          <p:spPr>
            <a:xfrm rot="7148124">
              <a:off x="6094356" y="1430551"/>
              <a:ext cx="491763" cy="310335"/>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0" name="Oval 19"/>
          <p:cNvSpPr/>
          <p:nvPr/>
        </p:nvSpPr>
        <p:spPr>
          <a:xfrm>
            <a:off x="3657600" y="4217423"/>
            <a:ext cx="12192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grpSp>
        <p:nvGrpSpPr>
          <p:cNvPr id="7" name="Group 6"/>
          <p:cNvGrpSpPr/>
          <p:nvPr/>
        </p:nvGrpSpPr>
        <p:grpSpPr>
          <a:xfrm>
            <a:off x="5670072" y="3966719"/>
            <a:ext cx="2804945" cy="1568207"/>
            <a:chOff x="7277100" y="3484096"/>
            <a:chExt cx="2933700" cy="1650207"/>
          </a:xfrm>
        </p:grpSpPr>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77100" y="3484096"/>
              <a:ext cx="2933700" cy="1650207"/>
            </a:xfrm>
            <a:prstGeom prst="rect">
              <a:avLst/>
            </a:prstGeom>
            <a:ln>
              <a:solidFill>
                <a:schemeClr val="tx1"/>
              </a:solidFill>
            </a:ln>
          </p:spPr>
        </p:pic>
        <p:sp>
          <p:nvSpPr>
            <p:cNvPr id="22" name="Oval 21"/>
            <p:cNvSpPr/>
            <p:nvPr/>
          </p:nvSpPr>
          <p:spPr>
            <a:xfrm>
              <a:off x="7696200" y="3810660"/>
              <a:ext cx="12192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93694" y="5537866"/>
            <a:ext cx="1557700" cy="369332"/>
          </a:xfrm>
          <a:prstGeom prst="rect">
            <a:avLst/>
          </a:prstGeom>
          <a:noFill/>
        </p:spPr>
        <p:txBody>
          <a:bodyPr wrap="square" rtlCol="0">
            <a:spAutoFit/>
          </a:bodyPr>
          <a:lstStyle/>
          <a:p>
            <a:pPr algn="ctr"/>
            <a:r>
              <a:rPr lang="en-US" dirty="0" smtClean="0"/>
              <a:t>Broken spokes</a:t>
            </a:r>
            <a:endParaRPr lang="en-US" dirty="0"/>
          </a:p>
        </p:txBody>
      </p:sp>
    </p:spTree>
    <p:extLst>
      <p:ext uri="{BB962C8B-B14F-4D97-AF65-F5344CB8AC3E}">
        <p14:creationId xmlns:p14="http://schemas.microsoft.com/office/powerpoint/2010/main" val="168254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Wheel Alignment</a:t>
            </a:r>
            <a:endParaRPr lang="en-US" sz="3200" dirty="0">
              <a:solidFill>
                <a:schemeClr val="bg1"/>
              </a:solidFill>
              <a:latin typeface="Arial" pitchFamily="34" charset="0"/>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7" name="TextBox 6"/>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28</a:t>
            </a:fld>
            <a:endParaRPr lang="en-US" sz="1400" dirty="0">
              <a:solidFill>
                <a:schemeClr val="bg1"/>
              </a:solidFill>
              <a:latin typeface="Arial" pitchFamily="34" charset="0"/>
              <a:cs typeface="Arial" pitchFamily="34" charset="0"/>
            </a:endParaRP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19400" y="1548488"/>
            <a:ext cx="2744164" cy="22689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4916" y="1559874"/>
            <a:ext cx="1800068" cy="2257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645541" y="4495800"/>
            <a:ext cx="2781300" cy="1972880"/>
            <a:chOff x="800100" y="3581400"/>
            <a:chExt cx="3543300" cy="2362200"/>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00" y="3581400"/>
              <a:ext cx="3543300" cy="2362200"/>
            </a:xfrm>
            <a:prstGeom prst="rect">
              <a:avLst/>
            </a:prstGeom>
            <a:ln>
              <a:solidFill>
                <a:schemeClr val="tx1"/>
              </a:solidFill>
            </a:ln>
          </p:spPr>
        </p:pic>
        <p:sp>
          <p:nvSpPr>
            <p:cNvPr id="20" name="Down Arrow 19"/>
            <p:cNvSpPr/>
            <p:nvPr/>
          </p:nvSpPr>
          <p:spPr>
            <a:xfrm>
              <a:off x="3200400" y="5257800"/>
              <a:ext cx="254989" cy="592961"/>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1758569" y="5257800"/>
              <a:ext cx="254989" cy="592961"/>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12650" y="1556519"/>
            <a:ext cx="2132606" cy="3865349"/>
          </a:xfrm>
          <a:prstGeom prst="rect">
            <a:avLst/>
          </a:prstGeom>
          <a:ln>
            <a:solidFill>
              <a:schemeClr val="tx1"/>
            </a:solidFill>
          </a:ln>
        </p:spPr>
      </p:pic>
      <p:sp>
        <p:nvSpPr>
          <p:cNvPr id="14" name="TextBox 13"/>
          <p:cNvSpPr txBox="1"/>
          <p:nvPr/>
        </p:nvSpPr>
        <p:spPr>
          <a:xfrm>
            <a:off x="1117079" y="1159764"/>
            <a:ext cx="4064521" cy="400110"/>
          </a:xfrm>
          <a:prstGeom prst="rect">
            <a:avLst/>
          </a:prstGeom>
          <a:noFill/>
        </p:spPr>
        <p:txBody>
          <a:bodyPr wrap="square" rtlCol="0">
            <a:spAutoFit/>
          </a:bodyPr>
          <a:lstStyle/>
          <a:p>
            <a:pPr algn="ctr"/>
            <a:r>
              <a:rPr lang="en-US" sz="2000" dirty="0" smtClean="0"/>
              <a:t>Testing alignment with water</a:t>
            </a:r>
            <a:endParaRPr lang="en-US" sz="2000" dirty="0"/>
          </a:p>
        </p:txBody>
      </p:sp>
      <p:sp>
        <p:nvSpPr>
          <p:cNvPr id="15" name="TextBox 14"/>
          <p:cNvSpPr txBox="1"/>
          <p:nvPr/>
        </p:nvSpPr>
        <p:spPr>
          <a:xfrm>
            <a:off x="6471105" y="5421868"/>
            <a:ext cx="2215695" cy="369332"/>
          </a:xfrm>
          <a:prstGeom prst="rect">
            <a:avLst/>
          </a:prstGeom>
          <a:noFill/>
        </p:spPr>
        <p:txBody>
          <a:bodyPr wrap="square" rtlCol="0">
            <a:spAutoFit/>
          </a:bodyPr>
          <a:lstStyle/>
          <a:p>
            <a:pPr algn="ctr"/>
            <a:r>
              <a:rPr lang="en-US" dirty="0" smtClean="0"/>
              <a:t>Alignment (top view)</a:t>
            </a:r>
            <a:endParaRPr lang="en-US" dirty="0"/>
          </a:p>
        </p:txBody>
      </p:sp>
      <p:sp>
        <p:nvSpPr>
          <p:cNvPr id="16" name="TextBox 15"/>
          <p:cNvSpPr txBox="1"/>
          <p:nvPr/>
        </p:nvSpPr>
        <p:spPr>
          <a:xfrm>
            <a:off x="1817486" y="6468680"/>
            <a:ext cx="2437409" cy="369332"/>
          </a:xfrm>
          <a:prstGeom prst="rect">
            <a:avLst/>
          </a:prstGeom>
          <a:noFill/>
        </p:spPr>
        <p:txBody>
          <a:bodyPr wrap="square" rtlCol="0">
            <a:spAutoFit/>
          </a:bodyPr>
          <a:lstStyle/>
          <a:p>
            <a:pPr algn="ctr"/>
            <a:r>
              <a:rPr lang="en-US" dirty="0" smtClean="0"/>
              <a:t>Alignment (front view)</a:t>
            </a:r>
            <a:endParaRPr lang="en-US" dirty="0"/>
          </a:p>
        </p:txBody>
      </p:sp>
      <p:sp>
        <p:nvSpPr>
          <p:cNvPr id="8" name="TextBox 7"/>
          <p:cNvSpPr txBox="1"/>
          <p:nvPr/>
        </p:nvSpPr>
        <p:spPr>
          <a:xfrm>
            <a:off x="0" y="-2233"/>
            <a:ext cx="9144000" cy="954107"/>
          </a:xfrm>
          <a:prstGeom prst="rect">
            <a:avLst/>
          </a:prstGeom>
          <a:noFill/>
        </p:spPr>
        <p:txBody>
          <a:bodyPr wrap="square" rtlCol="0">
            <a:spAutoFit/>
          </a:bodyPr>
          <a:lstStyle/>
          <a:p>
            <a:r>
              <a:rPr lang="en-US" sz="2800" b="1" dirty="0">
                <a:latin typeface="+mj-lt"/>
                <a:cs typeface="Arial" pitchFamily="34" charset="0"/>
              </a:rPr>
              <a:t>If </a:t>
            </a:r>
            <a:r>
              <a:rPr lang="en-US" sz="2800" b="1" dirty="0" smtClean="0">
                <a:latin typeface="+mj-lt"/>
                <a:cs typeface="Arial" pitchFamily="34" charset="0"/>
              </a:rPr>
              <a:t>a wheelchair’s wheels are not aligned, </a:t>
            </a:r>
            <a:r>
              <a:rPr lang="en-US" sz="2800" b="1" dirty="0">
                <a:latin typeface="+mj-lt"/>
                <a:cs typeface="Arial" pitchFamily="34" charset="0"/>
              </a:rPr>
              <a:t>it will </a:t>
            </a:r>
            <a:r>
              <a:rPr lang="en-US" sz="2800" b="1" dirty="0" smtClean="0">
                <a:latin typeface="+mj-lt"/>
                <a:cs typeface="Arial" pitchFamily="34" charset="0"/>
              </a:rPr>
              <a:t>force </a:t>
            </a:r>
            <a:r>
              <a:rPr lang="en-US" sz="2800" b="1" dirty="0">
                <a:latin typeface="+mj-lt"/>
                <a:cs typeface="Arial" pitchFamily="34" charset="0"/>
              </a:rPr>
              <a:t>the wheelchair user to push more often to travel straight. </a:t>
            </a:r>
            <a:endParaRPr lang="en-US" sz="2800" b="1" dirty="0">
              <a:latin typeface="+mj-lt"/>
            </a:endParaRPr>
          </a:p>
        </p:txBody>
      </p:sp>
      <p:sp>
        <p:nvSpPr>
          <p:cNvPr id="18" name="TextBox 17"/>
          <p:cNvSpPr txBox="1"/>
          <p:nvPr/>
        </p:nvSpPr>
        <p:spPr>
          <a:xfrm>
            <a:off x="2972777" y="3817444"/>
            <a:ext cx="2437409" cy="369332"/>
          </a:xfrm>
          <a:prstGeom prst="rect">
            <a:avLst/>
          </a:prstGeom>
          <a:noFill/>
        </p:spPr>
        <p:txBody>
          <a:bodyPr wrap="square" rtlCol="0">
            <a:spAutoFit/>
          </a:bodyPr>
          <a:lstStyle/>
          <a:p>
            <a:pPr algn="ctr"/>
            <a:r>
              <a:rPr lang="en-US" dirty="0" smtClean="0"/>
              <a:t>Coast, leaving tracks</a:t>
            </a:r>
            <a:endParaRPr lang="en-US" dirty="0"/>
          </a:p>
        </p:txBody>
      </p:sp>
      <p:sp>
        <p:nvSpPr>
          <p:cNvPr id="19" name="TextBox 18"/>
          <p:cNvSpPr txBox="1"/>
          <p:nvPr/>
        </p:nvSpPr>
        <p:spPr>
          <a:xfrm>
            <a:off x="356245" y="3831363"/>
            <a:ext cx="2437409" cy="369332"/>
          </a:xfrm>
          <a:prstGeom prst="rect">
            <a:avLst/>
          </a:prstGeom>
          <a:noFill/>
        </p:spPr>
        <p:txBody>
          <a:bodyPr wrap="square" rtlCol="0">
            <a:spAutoFit/>
          </a:bodyPr>
          <a:lstStyle/>
          <a:p>
            <a:pPr algn="ctr"/>
            <a:r>
              <a:rPr lang="en-US" dirty="0" smtClean="0"/>
              <a:t>Roll through water</a:t>
            </a:r>
            <a:endParaRPr lang="en-US" dirty="0"/>
          </a:p>
        </p:txBody>
      </p:sp>
      <p:grpSp>
        <p:nvGrpSpPr>
          <p:cNvPr id="11" name="Group 10"/>
          <p:cNvGrpSpPr/>
          <p:nvPr/>
        </p:nvGrpSpPr>
        <p:grpSpPr>
          <a:xfrm>
            <a:off x="3539416" y="2815187"/>
            <a:ext cx="1451522" cy="491474"/>
            <a:chOff x="3539416" y="2815187"/>
            <a:chExt cx="1451522" cy="491474"/>
          </a:xfrm>
        </p:grpSpPr>
        <p:sp>
          <p:nvSpPr>
            <p:cNvPr id="10" name="Oval 9"/>
            <p:cNvSpPr/>
            <p:nvPr/>
          </p:nvSpPr>
          <p:spPr>
            <a:xfrm rot="1355287">
              <a:off x="3695538" y="2815187"/>
              <a:ext cx="1295400" cy="3095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355287">
              <a:off x="3539416" y="2997087"/>
              <a:ext cx="1295400" cy="3095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3066499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ixed axles should not have play."/>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1" y="4290653"/>
            <a:ext cx="2357436" cy="1957747"/>
          </a:xfrm>
          <a:prstGeom prst="rect">
            <a:avLst/>
          </a:prstGeom>
          <a:ln>
            <a:solidFill>
              <a:schemeClr val="tx1"/>
            </a:solidFill>
          </a:ln>
        </p:spPr>
      </p:pic>
      <p:sp>
        <p:nvSpPr>
          <p:cNvPr id="3" name="TextBox 2"/>
          <p:cNvSpPr txBox="1"/>
          <p:nvPr/>
        </p:nvSpPr>
        <p:spPr>
          <a:xfrm>
            <a:off x="66782" y="0"/>
            <a:ext cx="9153418" cy="954107"/>
          </a:xfrm>
          <a:prstGeom prst="rect">
            <a:avLst/>
          </a:prstGeom>
          <a:noFill/>
        </p:spPr>
        <p:txBody>
          <a:bodyPr wrap="square" rtlCol="0" anchor="ctr">
            <a:spAutoFit/>
          </a:bodyPr>
          <a:lstStyle/>
          <a:p>
            <a:pPr lvl="0" defTabSz="457200">
              <a:defRPr/>
            </a:pPr>
            <a:r>
              <a:rPr lang="en-US" sz="2800" b="1" dirty="0" smtClean="0">
                <a:latin typeface="+mj-lt"/>
                <a:cs typeface="Arial" pitchFamily="34" charset="0"/>
              </a:rPr>
              <a:t>Wheel axles that are not properly tighten or latched </a:t>
            </a:r>
            <a:r>
              <a:rPr lang="en-US" sz="2800" b="1" dirty="0">
                <a:latin typeface="+mj-lt"/>
                <a:cs typeface="Arial" pitchFamily="34" charset="0"/>
              </a:rPr>
              <a:t>can come off and lead to an accident. </a:t>
            </a: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11" name="TextBox 10"/>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29</a:t>
            </a:fld>
            <a:endParaRPr lang="en-US" sz="1400" dirty="0">
              <a:solidFill>
                <a:schemeClr val="bg1"/>
              </a:solidFill>
              <a:latin typeface="Arial" pitchFamily="34" charset="0"/>
              <a:cs typeface="Arial" pitchFamily="34" charset="0"/>
            </a:endParaRPr>
          </a:p>
        </p:txBody>
      </p:sp>
      <p:pic>
        <p:nvPicPr>
          <p:cNvPr id="5122" name="Picture 2" descr="Test for play by holding wheel bythe hub and trying to move it in every direction. Quick-release axles should have little play."/>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 y="1928453"/>
            <a:ext cx="2357437" cy="19577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This axle sticks out of the housing and is not latched securel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59482" y="5155477"/>
            <a:ext cx="2325185" cy="15501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57202" y="6248400"/>
            <a:ext cx="2357436" cy="369332"/>
          </a:xfrm>
          <a:prstGeom prst="rect">
            <a:avLst/>
          </a:prstGeom>
          <a:noFill/>
        </p:spPr>
        <p:txBody>
          <a:bodyPr wrap="square" rtlCol="0">
            <a:spAutoFit/>
          </a:bodyPr>
          <a:lstStyle/>
          <a:p>
            <a:pPr algn="ctr"/>
            <a:r>
              <a:rPr lang="en-US" dirty="0" smtClean="0"/>
              <a:t>Fixed axle</a:t>
            </a:r>
            <a:endParaRPr lang="en-US" dirty="0"/>
          </a:p>
        </p:txBody>
      </p:sp>
      <p:sp>
        <p:nvSpPr>
          <p:cNvPr id="6" name="Oval 5"/>
          <p:cNvSpPr/>
          <p:nvPr/>
        </p:nvSpPr>
        <p:spPr>
          <a:xfrm>
            <a:off x="5746471" y="5562467"/>
            <a:ext cx="609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Reinsert the quick-release wheel. The wheel should click and latch securely into plac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59482" y="3234037"/>
            <a:ext cx="2325185" cy="1743889"/>
          </a:xfrm>
          <a:prstGeom prst="rect">
            <a:avLst/>
          </a:prstGeom>
          <a:ln>
            <a:solidFill>
              <a:schemeClr val="tx1"/>
            </a:solidFill>
          </a:ln>
        </p:spPr>
      </p:pic>
      <p:sp>
        <p:nvSpPr>
          <p:cNvPr id="19" name="Right Arrow 18"/>
          <p:cNvSpPr/>
          <p:nvPr/>
        </p:nvSpPr>
        <p:spPr>
          <a:xfrm rot="19527570">
            <a:off x="4438872" y="4349073"/>
            <a:ext cx="806843" cy="3188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Remove the quick-release wheel. The axles should slide out of the housing smoothly."/>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59482" y="1329037"/>
            <a:ext cx="2325185" cy="1743889"/>
          </a:xfrm>
          <a:prstGeom prst="rect">
            <a:avLst/>
          </a:prstGeom>
          <a:ln>
            <a:solidFill>
              <a:schemeClr val="tx1"/>
            </a:solidFill>
          </a:ln>
        </p:spPr>
      </p:pic>
      <p:sp>
        <p:nvSpPr>
          <p:cNvPr id="21" name="Right Arrow 20"/>
          <p:cNvSpPr/>
          <p:nvPr/>
        </p:nvSpPr>
        <p:spPr>
          <a:xfrm rot="8255229">
            <a:off x="5106987" y="2435853"/>
            <a:ext cx="669955" cy="2561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ad Arrow 21"/>
          <p:cNvSpPr/>
          <p:nvPr/>
        </p:nvSpPr>
        <p:spPr>
          <a:xfrm>
            <a:off x="1237950" y="2640626"/>
            <a:ext cx="650081" cy="533400"/>
          </a:xfrm>
          <a:prstGeom prst="quadArrow">
            <a:avLst>
              <a:gd name="adj1" fmla="val 8394"/>
              <a:gd name="adj2" fmla="val 13092"/>
              <a:gd name="adj3" fmla="val 1727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22"/>
          <p:cNvSpPr/>
          <p:nvPr/>
        </p:nvSpPr>
        <p:spPr>
          <a:xfrm>
            <a:off x="1142999" y="5033113"/>
            <a:ext cx="710293" cy="839034"/>
          </a:xfrm>
          <a:prstGeom prst="quadArrow">
            <a:avLst>
              <a:gd name="adj1" fmla="val 8394"/>
              <a:gd name="adj2" fmla="val 13092"/>
              <a:gd name="adj3" fmla="val 1727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7200" y="3897868"/>
            <a:ext cx="2357437" cy="369332"/>
          </a:xfrm>
          <a:prstGeom prst="rect">
            <a:avLst/>
          </a:prstGeom>
          <a:noFill/>
        </p:spPr>
        <p:txBody>
          <a:bodyPr wrap="square" rtlCol="0">
            <a:spAutoFit/>
          </a:bodyPr>
          <a:lstStyle/>
          <a:p>
            <a:pPr algn="ctr"/>
            <a:r>
              <a:rPr lang="en-US" dirty="0" smtClean="0"/>
              <a:t>Quick-release axle</a:t>
            </a:r>
            <a:endParaRPr lang="en-US" dirty="0"/>
          </a:p>
        </p:txBody>
      </p:sp>
      <p:sp>
        <p:nvSpPr>
          <p:cNvPr id="25" name="TextBox 24"/>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
        <p:nvSpPr>
          <p:cNvPr id="26" name="TextBox 25"/>
          <p:cNvSpPr txBox="1"/>
          <p:nvPr/>
        </p:nvSpPr>
        <p:spPr>
          <a:xfrm>
            <a:off x="457200" y="1524000"/>
            <a:ext cx="2357437" cy="369332"/>
          </a:xfrm>
          <a:prstGeom prst="rect">
            <a:avLst/>
          </a:prstGeom>
          <a:noFill/>
        </p:spPr>
        <p:txBody>
          <a:bodyPr wrap="square" rtlCol="0">
            <a:spAutoFit/>
          </a:bodyPr>
          <a:lstStyle/>
          <a:p>
            <a:pPr algn="ctr"/>
            <a:r>
              <a:rPr lang="en-US" dirty="0" smtClean="0"/>
              <a:t>Type of axles</a:t>
            </a:r>
            <a:endParaRPr lang="en-US" dirty="0"/>
          </a:p>
        </p:txBody>
      </p:sp>
      <p:sp>
        <p:nvSpPr>
          <p:cNvPr id="27" name="TextBox 26"/>
          <p:cNvSpPr txBox="1"/>
          <p:nvPr/>
        </p:nvSpPr>
        <p:spPr>
          <a:xfrm>
            <a:off x="4419600" y="946086"/>
            <a:ext cx="2357437" cy="369332"/>
          </a:xfrm>
          <a:prstGeom prst="rect">
            <a:avLst/>
          </a:prstGeom>
          <a:noFill/>
        </p:spPr>
        <p:txBody>
          <a:bodyPr wrap="square" rtlCol="0">
            <a:spAutoFit/>
          </a:bodyPr>
          <a:lstStyle/>
          <a:p>
            <a:pPr algn="ctr"/>
            <a:r>
              <a:rPr lang="en-US" dirty="0" smtClean="0"/>
              <a:t>Inspection</a:t>
            </a:r>
            <a:endParaRPr lang="en-US" dirty="0"/>
          </a:p>
        </p:txBody>
      </p:sp>
    </p:spTree>
    <p:extLst>
      <p:ext uri="{BB962C8B-B14F-4D97-AF65-F5344CB8AC3E}">
        <p14:creationId xmlns:p14="http://schemas.microsoft.com/office/powerpoint/2010/main" val="208321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295400"/>
            <a:ext cx="8610600" cy="3124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cs typeface="Arial" pitchFamily="34" charset="0"/>
              </a:rPr>
              <a:t>We will teach you how to identify problems and how to do basic maintenance. </a:t>
            </a:r>
          </a:p>
          <a:p>
            <a:endParaRPr lang="en-US" dirty="0" smtClean="0">
              <a:cs typeface="Arial" pitchFamily="34" charset="0"/>
            </a:endParaRPr>
          </a:p>
          <a:p>
            <a:r>
              <a:rPr lang="en-US" dirty="0" smtClean="0">
                <a:cs typeface="Arial" pitchFamily="34" charset="0"/>
              </a:rPr>
              <a:t>These two sessions are </a:t>
            </a:r>
            <a:r>
              <a:rPr lang="en-US" b="1" dirty="0" smtClean="0">
                <a:cs typeface="Arial" pitchFamily="34" charset="0"/>
              </a:rPr>
              <a:t>not </a:t>
            </a:r>
            <a:r>
              <a:rPr lang="en-US" dirty="0" smtClean="0">
                <a:cs typeface="Arial" pitchFamily="34" charset="0"/>
              </a:rPr>
              <a:t>intended to be a wheelchair repair clinic. </a:t>
            </a:r>
            <a:br>
              <a:rPr lang="en-US" dirty="0" smtClean="0">
                <a:cs typeface="Arial" pitchFamily="34" charset="0"/>
              </a:rPr>
            </a:br>
            <a:endParaRPr lang="en-US" dirty="0">
              <a:cs typeface="Arial" pitchFamily="34" charset="0"/>
            </a:endParaRPr>
          </a:p>
        </p:txBody>
      </p:sp>
    </p:spTree>
    <p:extLst>
      <p:ext uri="{BB962C8B-B14F-4D97-AF65-F5344CB8AC3E}">
        <p14:creationId xmlns:p14="http://schemas.microsoft.com/office/powerpoint/2010/main" val="3096587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Wheel Locks</a:t>
            </a:r>
            <a:endParaRPr lang="en-US" sz="3200" dirty="0">
              <a:solidFill>
                <a:schemeClr val="bg1"/>
              </a:solidFill>
              <a:latin typeface="Arial" pitchFamily="34" charset="0"/>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8" name="TextBox 7"/>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30</a:t>
            </a:fld>
            <a:endParaRPr lang="en-US" sz="1400" dirty="0">
              <a:solidFill>
                <a:schemeClr val="bg1"/>
              </a:solidFill>
              <a:latin typeface="Arial" pitchFamily="34" charset="0"/>
              <a:cs typeface="Arial" pitchFamily="34" charset="0"/>
            </a:endParaRPr>
          </a:p>
        </p:txBody>
      </p:sp>
      <p:pic>
        <p:nvPicPr>
          <p:cNvPr id="6149" name="Picture 5" descr="Close-up of the user engaging the wheel l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710341"/>
            <a:ext cx="2895600" cy="193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5" name="Group 4" descr="Close-up of the wheel lock after it has been engaged."/>
          <p:cNvGrpSpPr/>
          <p:nvPr/>
        </p:nvGrpSpPr>
        <p:grpSpPr>
          <a:xfrm>
            <a:off x="4724400" y="4114799"/>
            <a:ext cx="2895600" cy="2252059"/>
            <a:chOff x="4309468" y="3271534"/>
            <a:chExt cx="2531374" cy="1910066"/>
          </a:xfrm>
        </p:grpSpPr>
        <p:pic>
          <p:nvPicPr>
            <p:cNvPr id="614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09468" y="3271534"/>
              <a:ext cx="2531374" cy="19100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534256" y="3581400"/>
              <a:ext cx="424698" cy="2753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descr="A user tests the wheel locks on his wheelchair."/>
          <p:cNvGrpSpPr/>
          <p:nvPr/>
        </p:nvGrpSpPr>
        <p:grpSpPr>
          <a:xfrm>
            <a:off x="1371862" y="1710341"/>
            <a:ext cx="2971538" cy="4656517"/>
            <a:chOff x="1371862" y="1710341"/>
            <a:chExt cx="2971538" cy="4656517"/>
          </a:xfrm>
        </p:grpSpPr>
        <p:pic>
          <p:nvPicPr>
            <p:cNvPr id="614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371862" y="1710341"/>
              <a:ext cx="2971538" cy="46565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586261" y="4267200"/>
              <a:ext cx="27137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364530" y="1245634"/>
            <a:ext cx="2215695" cy="400110"/>
          </a:xfrm>
          <a:prstGeom prst="rect">
            <a:avLst/>
          </a:prstGeom>
          <a:noFill/>
        </p:spPr>
        <p:txBody>
          <a:bodyPr wrap="square" rtlCol="0">
            <a:spAutoFit/>
          </a:bodyPr>
          <a:lstStyle/>
          <a:p>
            <a:pPr algn="ctr"/>
            <a:r>
              <a:rPr lang="en-US" sz="2000" dirty="0" smtClean="0"/>
              <a:t>Testing wheel locks</a:t>
            </a:r>
            <a:endParaRPr lang="en-US" sz="2000" dirty="0"/>
          </a:p>
        </p:txBody>
      </p:sp>
      <p:sp>
        <p:nvSpPr>
          <p:cNvPr id="2" name="TextBox 1"/>
          <p:cNvSpPr txBox="1"/>
          <p:nvPr/>
        </p:nvSpPr>
        <p:spPr>
          <a:xfrm>
            <a:off x="76199" y="0"/>
            <a:ext cx="9144001" cy="954107"/>
          </a:xfrm>
          <a:prstGeom prst="rect">
            <a:avLst/>
          </a:prstGeom>
          <a:noFill/>
        </p:spPr>
        <p:txBody>
          <a:bodyPr wrap="square" rtlCol="0">
            <a:spAutoFit/>
          </a:bodyPr>
          <a:lstStyle/>
          <a:p>
            <a:r>
              <a:rPr lang="en-US" sz="2800" b="1" dirty="0" smtClean="0">
                <a:latin typeface="+mj-lt"/>
              </a:rPr>
              <a:t>Malfunctioning wheel locks can be dangerous during transfers.</a:t>
            </a:r>
            <a:endParaRPr lang="en-US" sz="2800" b="1" dirty="0">
              <a:latin typeface="+mj-lt"/>
            </a:endParaRPr>
          </a:p>
        </p:txBody>
      </p:sp>
      <p:sp>
        <p:nvSpPr>
          <p:cNvPr id="15" name="TextBox 14"/>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2336644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Wheel Locks: adjustment</a:t>
            </a:r>
            <a:endParaRPr lang="en-US" sz="3200" dirty="0">
              <a:solidFill>
                <a:schemeClr val="bg1"/>
              </a:solidFill>
              <a:latin typeface="Arial" pitchFamily="34" charset="0"/>
              <a:cs typeface="Arial" pitchFamily="34" charset="0"/>
            </a:endParaRPr>
          </a:p>
        </p:txBody>
      </p:sp>
      <p:sp>
        <p:nvSpPr>
          <p:cNvPr id="3" name="TextBox 2"/>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4" name="TextBox 3"/>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31</a:t>
            </a:fld>
            <a:endParaRPr lang="en-US" sz="1400" dirty="0">
              <a:solidFill>
                <a:schemeClr val="bg1"/>
              </a:solidFill>
              <a:latin typeface="Arial" pitchFamily="34" charset="0"/>
              <a:cs typeface="Arial" pitchFamily="34" charset="0"/>
            </a:endParaRPr>
          </a:p>
        </p:txBody>
      </p:sp>
      <p:pic>
        <p:nvPicPr>
          <p:cNvPr id="7170" name="Picture 2" descr="A user inspects the wheel locks to see if they work, are tight, and do not interfere with the wheel."/>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3759" y="1676400"/>
            <a:ext cx="3984859" cy="3657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rot="2891284">
            <a:off x="3382783" y="4084680"/>
            <a:ext cx="6858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descr="To adjust the wheel locks, first loosen the attachment hardware. Note: the wheel should be well inflated before adjusting."/>
          <p:cNvGrpSpPr/>
          <p:nvPr/>
        </p:nvGrpSpPr>
        <p:grpSpPr>
          <a:xfrm>
            <a:off x="4460502" y="1119468"/>
            <a:ext cx="4181435" cy="1395132"/>
            <a:chOff x="4460502" y="766964"/>
            <a:chExt cx="4181435" cy="1395132"/>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0502" y="766964"/>
              <a:ext cx="2092697" cy="1395131"/>
            </a:xfrm>
            <a:prstGeom prst="rect">
              <a:avLst/>
            </a:prstGeom>
            <a:ln>
              <a:solidFill>
                <a:schemeClr val="tx1"/>
              </a:solidFill>
            </a:ln>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9242" y="766966"/>
              <a:ext cx="2092695" cy="1395130"/>
            </a:xfrm>
            <a:prstGeom prst="rect">
              <a:avLst/>
            </a:prstGeom>
            <a:ln>
              <a:solidFill>
                <a:schemeClr val="tx1"/>
              </a:solidFill>
            </a:ln>
          </p:spPr>
        </p:pic>
      </p:grpSp>
      <p:grpSp>
        <p:nvGrpSpPr>
          <p:cNvPr id="20" name="Group 19" descr="With the wheel lock almost but not completely engaged, push the lock agains the wheel."/>
          <p:cNvGrpSpPr/>
          <p:nvPr/>
        </p:nvGrpSpPr>
        <p:grpSpPr>
          <a:xfrm>
            <a:off x="4474357" y="3100669"/>
            <a:ext cx="4181435" cy="1395131"/>
            <a:chOff x="4460503" y="2162096"/>
            <a:chExt cx="4181435" cy="1395131"/>
          </a:xfrm>
        </p:grpSpPr>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0503" y="2162096"/>
              <a:ext cx="2092697" cy="1395131"/>
            </a:xfrm>
            <a:prstGeom prst="rect">
              <a:avLst/>
            </a:prstGeom>
            <a:ln>
              <a:solidFill>
                <a:schemeClr val="tx1"/>
              </a:solidFill>
            </a:ln>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49241" y="2162096"/>
              <a:ext cx="2092697" cy="1395131"/>
            </a:xfrm>
            <a:prstGeom prst="rect">
              <a:avLst/>
            </a:prstGeom>
            <a:ln>
              <a:solidFill>
                <a:schemeClr val="tx1"/>
              </a:solidFill>
            </a:ln>
          </p:spPr>
        </p:pic>
      </p:grpSp>
      <p:grpSp>
        <p:nvGrpSpPr>
          <p:cNvPr id="19" name="Group 18" descr="Tighten the attachment hardware and test."/>
          <p:cNvGrpSpPr/>
          <p:nvPr/>
        </p:nvGrpSpPr>
        <p:grpSpPr>
          <a:xfrm>
            <a:off x="4441143" y="5084508"/>
            <a:ext cx="4177477" cy="1392492"/>
            <a:chOff x="4566557" y="3779753"/>
            <a:chExt cx="4177477" cy="1392492"/>
          </a:xfrm>
        </p:grpSpPr>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66557" y="3779753"/>
              <a:ext cx="2088739" cy="1392492"/>
            </a:xfrm>
            <a:prstGeom prst="rect">
              <a:avLst/>
            </a:prstGeom>
            <a:ln>
              <a:solidFill>
                <a:schemeClr val="tx1"/>
              </a:solidFill>
            </a:ln>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55295" y="3779753"/>
              <a:ext cx="2088739" cy="1392492"/>
            </a:xfrm>
            <a:prstGeom prst="rect">
              <a:avLst/>
            </a:prstGeom>
            <a:ln>
              <a:solidFill>
                <a:schemeClr val="tx1"/>
              </a:solidFill>
            </a:ln>
          </p:spPr>
        </p:pic>
      </p:grpSp>
      <p:sp>
        <p:nvSpPr>
          <p:cNvPr id="21" name="TextBox 20"/>
          <p:cNvSpPr txBox="1"/>
          <p:nvPr/>
        </p:nvSpPr>
        <p:spPr>
          <a:xfrm>
            <a:off x="6101966" y="2450068"/>
            <a:ext cx="853119" cy="369332"/>
          </a:xfrm>
          <a:prstGeom prst="rect">
            <a:avLst/>
          </a:prstGeom>
          <a:noFill/>
        </p:spPr>
        <p:txBody>
          <a:bodyPr wrap="none" rtlCol="0">
            <a:spAutoFit/>
          </a:bodyPr>
          <a:lstStyle/>
          <a:p>
            <a:r>
              <a:rPr lang="en-US" dirty="0" smtClean="0"/>
              <a:t>Loosen</a:t>
            </a:r>
            <a:endParaRPr lang="en-US" dirty="0"/>
          </a:p>
        </p:txBody>
      </p:sp>
      <p:sp>
        <p:nvSpPr>
          <p:cNvPr id="23" name="TextBox 22"/>
          <p:cNvSpPr txBox="1"/>
          <p:nvPr/>
        </p:nvSpPr>
        <p:spPr>
          <a:xfrm>
            <a:off x="6146432" y="4431268"/>
            <a:ext cx="780022" cy="369332"/>
          </a:xfrm>
          <a:prstGeom prst="rect">
            <a:avLst/>
          </a:prstGeom>
          <a:noFill/>
        </p:spPr>
        <p:txBody>
          <a:bodyPr wrap="none" rtlCol="0">
            <a:spAutoFit/>
          </a:bodyPr>
          <a:lstStyle/>
          <a:p>
            <a:r>
              <a:rPr lang="en-US" dirty="0" smtClean="0"/>
              <a:t>Adjust</a:t>
            </a:r>
            <a:endParaRPr lang="en-US" dirty="0"/>
          </a:p>
        </p:txBody>
      </p:sp>
      <p:sp>
        <p:nvSpPr>
          <p:cNvPr id="24" name="TextBox 23"/>
          <p:cNvSpPr txBox="1"/>
          <p:nvPr/>
        </p:nvSpPr>
        <p:spPr>
          <a:xfrm>
            <a:off x="6083435" y="6412468"/>
            <a:ext cx="890180" cy="369332"/>
          </a:xfrm>
          <a:prstGeom prst="rect">
            <a:avLst/>
          </a:prstGeom>
          <a:noFill/>
        </p:spPr>
        <p:txBody>
          <a:bodyPr wrap="none" rtlCol="0">
            <a:spAutoFit/>
          </a:bodyPr>
          <a:lstStyle/>
          <a:p>
            <a:r>
              <a:rPr lang="en-US" dirty="0" smtClean="0"/>
              <a:t>Tighten</a:t>
            </a:r>
          </a:p>
        </p:txBody>
      </p:sp>
      <p:sp>
        <p:nvSpPr>
          <p:cNvPr id="5" name="TextBox 4"/>
          <p:cNvSpPr txBox="1"/>
          <p:nvPr/>
        </p:nvSpPr>
        <p:spPr>
          <a:xfrm>
            <a:off x="-9252" y="-2478"/>
            <a:ext cx="7604841" cy="954107"/>
          </a:xfrm>
          <a:prstGeom prst="rect">
            <a:avLst/>
          </a:prstGeom>
          <a:noFill/>
        </p:spPr>
        <p:txBody>
          <a:bodyPr wrap="square" rtlCol="0">
            <a:spAutoFit/>
          </a:bodyPr>
          <a:lstStyle/>
          <a:p>
            <a:r>
              <a:rPr lang="en-US" sz="2800" b="1" dirty="0" smtClean="0">
                <a:latin typeface="+mj-lt"/>
              </a:rPr>
              <a:t>Wheel locks should be adjusted if they do not work or interfere with the wheel.</a:t>
            </a:r>
            <a:endParaRPr lang="en-US" sz="2800" b="1" dirty="0">
              <a:latin typeface="+mj-lt"/>
            </a:endParaRPr>
          </a:p>
        </p:txBody>
      </p:sp>
    </p:spTree>
    <p:extLst>
      <p:ext uri="{BB962C8B-B14F-4D97-AF65-F5344CB8AC3E}">
        <p14:creationId xmlns:p14="http://schemas.microsoft.com/office/powerpoint/2010/main" val="3065254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493"/>
            <a:ext cx="9144000" cy="954107"/>
          </a:xfrm>
          <a:prstGeom prst="rect">
            <a:avLst/>
          </a:prstGeom>
          <a:noFill/>
        </p:spPr>
        <p:txBody>
          <a:bodyPr wrap="square" rtlCol="0" anchor="ctr">
            <a:spAutoFit/>
          </a:bodyPr>
          <a:lstStyle/>
          <a:p>
            <a:r>
              <a:rPr lang="en-US" sz="2800" b="1" dirty="0" smtClean="0">
                <a:latin typeface="+mj-lt"/>
                <a:cs typeface="Arial" pitchFamily="34" charset="0"/>
              </a:rPr>
              <a:t>Loose </a:t>
            </a:r>
            <a:r>
              <a:rPr lang="en-US" sz="2800" b="1" dirty="0" err="1" smtClean="0">
                <a:latin typeface="+mj-lt"/>
                <a:cs typeface="Arial" pitchFamily="34" charset="0"/>
              </a:rPr>
              <a:t>handrims</a:t>
            </a:r>
            <a:r>
              <a:rPr lang="en-US" sz="2800" b="1" dirty="0" smtClean="0">
                <a:latin typeface="+mj-lt"/>
                <a:cs typeface="Arial" pitchFamily="34" charset="0"/>
              </a:rPr>
              <a:t>, or </a:t>
            </a:r>
            <a:r>
              <a:rPr lang="en-US" sz="2800" b="1" dirty="0" err="1" smtClean="0">
                <a:latin typeface="+mj-lt"/>
                <a:cs typeface="Arial" pitchFamily="34" charset="0"/>
              </a:rPr>
              <a:t>handrims</a:t>
            </a:r>
            <a:r>
              <a:rPr lang="en-US" sz="2800" b="1" dirty="0" smtClean="0">
                <a:latin typeface="+mj-lt"/>
                <a:cs typeface="Arial" pitchFamily="34" charset="0"/>
              </a:rPr>
              <a:t> that have sharp edges could be hazardous to the user.</a:t>
            </a:r>
            <a:endParaRPr lang="en-US" sz="2800" b="1" dirty="0">
              <a:latin typeface="+mj-lt"/>
              <a:cs typeface="Arial" pitchFamily="34" charset="0"/>
            </a:endParaRPr>
          </a:p>
        </p:txBody>
      </p:sp>
      <p:pic>
        <p:nvPicPr>
          <p:cNvPr id="9" name="Picture 8" descr="Inspect tightness by holding the handrim and wiggling it in all directio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 y="4414340"/>
            <a:ext cx="2948884" cy="1965923"/>
          </a:xfrm>
          <a:prstGeom prst="rect">
            <a:avLst/>
          </a:prstGeom>
          <a:ln>
            <a:solidFill>
              <a:schemeClr val="tx1"/>
            </a:solidFill>
          </a:ln>
        </p:spPr>
      </p:pic>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598" y="1615302"/>
            <a:ext cx="2948885" cy="22005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214614" y="1615302"/>
            <a:ext cx="2567186" cy="22005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95403" y="4414341"/>
            <a:ext cx="2586396" cy="1965922"/>
          </a:xfrm>
          <a:prstGeom prst="rect">
            <a:avLst/>
          </a:prstGeom>
          <a:ln>
            <a:solidFill>
              <a:schemeClr val="tx1"/>
            </a:solidFill>
          </a:ln>
        </p:spPr>
      </p:pic>
      <p:sp>
        <p:nvSpPr>
          <p:cNvPr id="8" name="TextBox 7"/>
          <p:cNvSpPr txBox="1"/>
          <p:nvPr/>
        </p:nvSpPr>
        <p:spPr>
          <a:xfrm>
            <a:off x="609599" y="1219200"/>
            <a:ext cx="2948884" cy="369332"/>
          </a:xfrm>
          <a:prstGeom prst="rect">
            <a:avLst/>
          </a:prstGeom>
          <a:noFill/>
        </p:spPr>
        <p:txBody>
          <a:bodyPr wrap="square" rtlCol="0">
            <a:spAutoFit/>
          </a:bodyPr>
          <a:lstStyle/>
          <a:p>
            <a:pPr algn="ctr"/>
            <a:r>
              <a:rPr lang="en-US" dirty="0" smtClean="0"/>
              <a:t>Inspect for wear</a:t>
            </a:r>
            <a:endParaRPr lang="en-US" dirty="0"/>
          </a:p>
        </p:txBody>
      </p:sp>
      <p:sp>
        <p:nvSpPr>
          <p:cNvPr id="14" name="TextBox 13"/>
          <p:cNvSpPr txBox="1"/>
          <p:nvPr/>
        </p:nvSpPr>
        <p:spPr>
          <a:xfrm>
            <a:off x="4195438" y="1219200"/>
            <a:ext cx="2586361" cy="369332"/>
          </a:xfrm>
          <a:prstGeom prst="rect">
            <a:avLst/>
          </a:prstGeom>
          <a:noFill/>
        </p:spPr>
        <p:txBody>
          <a:bodyPr wrap="square" rtlCol="0">
            <a:spAutoFit/>
          </a:bodyPr>
          <a:lstStyle/>
          <a:p>
            <a:pPr algn="ctr"/>
            <a:r>
              <a:rPr lang="en-US" dirty="0" smtClean="0"/>
              <a:t>Handrim with scratches</a:t>
            </a:r>
            <a:endParaRPr lang="en-US" dirty="0"/>
          </a:p>
        </p:txBody>
      </p:sp>
      <p:sp>
        <p:nvSpPr>
          <p:cNvPr id="15" name="TextBox 14"/>
          <p:cNvSpPr txBox="1"/>
          <p:nvPr/>
        </p:nvSpPr>
        <p:spPr>
          <a:xfrm>
            <a:off x="761999" y="3962400"/>
            <a:ext cx="2310652" cy="369332"/>
          </a:xfrm>
          <a:prstGeom prst="rect">
            <a:avLst/>
          </a:prstGeom>
          <a:noFill/>
        </p:spPr>
        <p:txBody>
          <a:bodyPr wrap="square" rtlCol="0">
            <a:spAutoFit/>
          </a:bodyPr>
          <a:lstStyle/>
          <a:p>
            <a:pPr algn="ctr"/>
            <a:r>
              <a:rPr lang="en-US" dirty="0" smtClean="0"/>
              <a:t>Inspect tightness</a:t>
            </a:r>
            <a:endParaRPr lang="en-US" dirty="0"/>
          </a:p>
        </p:txBody>
      </p:sp>
      <p:sp>
        <p:nvSpPr>
          <p:cNvPr id="16" name="TextBox 15"/>
          <p:cNvSpPr txBox="1"/>
          <p:nvPr/>
        </p:nvSpPr>
        <p:spPr>
          <a:xfrm>
            <a:off x="4195439" y="3962400"/>
            <a:ext cx="2310652" cy="369332"/>
          </a:xfrm>
          <a:prstGeom prst="rect">
            <a:avLst/>
          </a:prstGeom>
          <a:noFill/>
        </p:spPr>
        <p:txBody>
          <a:bodyPr wrap="square" rtlCol="0">
            <a:spAutoFit/>
          </a:bodyPr>
          <a:lstStyle/>
          <a:p>
            <a:pPr algn="ctr"/>
            <a:r>
              <a:rPr lang="en-US" dirty="0" smtClean="0"/>
              <a:t>Tighten as necessary</a:t>
            </a:r>
            <a:endParaRPr lang="en-US" dirty="0"/>
          </a:p>
        </p:txBody>
      </p:sp>
      <p:sp>
        <p:nvSpPr>
          <p:cNvPr id="12" name="TextBox 11"/>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1154057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954107"/>
          </a:xfrm>
          <a:prstGeom prst="rect">
            <a:avLst/>
          </a:prstGeom>
          <a:noFill/>
        </p:spPr>
        <p:txBody>
          <a:bodyPr wrap="square" rtlCol="0" anchor="ctr">
            <a:spAutoFit/>
          </a:bodyPr>
          <a:lstStyle/>
          <a:p>
            <a:r>
              <a:rPr lang="en-US" sz="2800" b="1" dirty="0" smtClean="0">
                <a:latin typeface="+mj-lt"/>
                <a:cs typeface="Arial" pitchFamily="34" charset="0"/>
              </a:rPr>
              <a:t>Casters that are worn out or caster stems not vertically aligned can make the wheelchair harder to propel.</a:t>
            </a:r>
            <a:endParaRPr lang="en-US" sz="2800" b="1" dirty="0">
              <a:latin typeface="+mj-lt"/>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pic>
        <p:nvPicPr>
          <p:cNvPr id="9" name="Picture 8" descr="Caster assembly that is not aligned vertically."/>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87885" y="1916668"/>
            <a:ext cx="2256033" cy="2307025"/>
          </a:xfrm>
          <a:prstGeom prst="rect">
            <a:avLst/>
          </a:prstGeom>
          <a:ln>
            <a:solidFill>
              <a:schemeClr val="tx1"/>
            </a:solidFill>
          </a:ln>
        </p:spPr>
      </p:pic>
      <p:pic>
        <p:nvPicPr>
          <p:cNvPr id="14" name="Picture 13" descr="There is roughly a centimeter of space between the bottom of the caster and the ground."/>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6482" y="4893366"/>
            <a:ext cx="2257718" cy="1366702"/>
          </a:xfrm>
          <a:prstGeom prst="rect">
            <a:avLst/>
          </a:prstGeom>
          <a:ln>
            <a:solidFill>
              <a:schemeClr val="tx1"/>
            </a:solidFill>
          </a:ln>
        </p:spPr>
      </p:pic>
      <p:sp>
        <p:nvSpPr>
          <p:cNvPr id="15" name="TextBox 14"/>
          <p:cNvSpPr txBox="1"/>
          <p:nvPr/>
        </p:nvSpPr>
        <p:spPr>
          <a:xfrm>
            <a:off x="5175585" y="6260068"/>
            <a:ext cx="1259512" cy="369332"/>
          </a:xfrm>
          <a:prstGeom prst="rect">
            <a:avLst/>
          </a:prstGeom>
          <a:noFill/>
        </p:spPr>
        <p:txBody>
          <a:bodyPr wrap="none" rtlCol="0">
            <a:spAutoFit/>
          </a:bodyPr>
          <a:lstStyle/>
          <a:p>
            <a:r>
              <a:rPr lang="en-US" dirty="0" smtClean="0"/>
              <a:t>Caster float</a:t>
            </a:r>
          </a:p>
        </p:txBody>
      </p:sp>
      <p:sp>
        <p:nvSpPr>
          <p:cNvPr id="16" name="TextBox 15"/>
          <p:cNvSpPr txBox="1"/>
          <p:nvPr/>
        </p:nvSpPr>
        <p:spPr>
          <a:xfrm>
            <a:off x="3887885" y="4214336"/>
            <a:ext cx="2166619" cy="369332"/>
          </a:xfrm>
          <a:prstGeom prst="rect">
            <a:avLst/>
          </a:prstGeom>
          <a:noFill/>
        </p:spPr>
        <p:txBody>
          <a:bodyPr wrap="none" rtlCol="0">
            <a:spAutoFit/>
          </a:bodyPr>
          <a:lstStyle/>
          <a:p>
            <a:pPr algn="ctr"/>
            <a:r>
              <a:rPr lang="en-US" dirty="0" smtClean="0"/>
              <a:t>Not vertically aligned</a:t>
            </a:r>
          </a:p>
        </p:txBody>
      </p:sp>
      <p:cxnSp>
        <p:nvCxnSpPr>
          <p:cNvPr id="17" name="Straight Connector 16"/>
          <p:cNvCxnSpPr/>
          <p:nvPr/>
        </p:nvCxnSpPr>
        <p:spPr>
          <a:xfrm flipH="1">
            <a:off x="5052080" y="2087211"/>
            <a:ext cx="1" cy="141867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4641544" y="2087211"/>
            <a:ext cx="609600" cy="141867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1018082" y="3745468"/>
            <a:ext cx="1697644" cy="369332"/>
          </a:xfrm>
          <a:prstGeom prst="rect">
            <a:avLst/>
          </a:prstGeom>
          <a:noFill/>
        </p:spPr>
        <p:txBody>
          <a:bodyPr wrap="none" rtlCol="0">
            <a:spAutoFit/>
          </a:bodyPr>
          <a:lstStyle/>
          <a:p>
            <a:pPr algn="ctr"/>
            <a:r>
              <a:rPr lang="en-US" dirty="0" smtClean="0"/>
              <a:t>Caster assembly</a:t>
            </a:r>
          </a:p>
        </p:txBody>
      </p:sp>
      <p:grpSp>
        <p:nvGrpSpPr>
          <p:cNvPr id="24" name="Group 23" descr="Wheelchair with a caster assembly that is not aligned vertically."/>
          <p:cNvGrpSpPr/>
          <p:nvPr/>
        </p:nvGrpSpPr>
        <p:grpSpPr>
          <a:xfrm>
            <a:off x="381000" y="950999"/>
            <a:ext cx="2971800" cy="2796988"/>
            <a:chOff x="381000" y="1371600"/>
            <a:chExt cx="2971800" cy="2796988"/>
          </a:xfrm>
        </p:grpSpPr>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1000" y="1371600"/>
              <a:ext cx="2971800" cy="2796988"/>
            </a:xfrm>
            <a:prstGeom prst="rect">
              <a:avLst/>
            </a:prstGeom>
            <a:ln>
              <a:solidFill>
                <a:schemeClr val="tx1"/>
              </a:solidFill>
            </a:ln>
          </p:spPr>
        </p:pic>
        <p:sp>
          <p:nvSpPr>
            <p:cNvPr id="23" name="Oval 22"/>
            <p:cNvSpPr/>
            <p:nvPr/>
          </p:nvSpPr>
          <p:spPr>
            <a:xfrm>
              <a:off x="533401" y="3079782"/>
              <a:ext cx="914400" cy="10888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p:cNvSpPr/>
          <p:nvPr/>
        </p:nvSpPr>
        <p:spPr>
          <a:xfrm>
            <a:off x="4967474" y="5170185"/>
            <a:ext cx="1966726" cy="9052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29400" y="1905000"/>
            <a:ext cx="2216550" cy="2297492"/>
          </a:xfrm>
          <a:prstGeom prst="rect">
            <a:avLst/>
          </a:prstGeom>
          <a:ln>
            <a:solidFill>
              <a:schemeClr val="tx1"/>
            </a:solidFill>
          </a:ln>
        </p:spPr>
      </p:pic>
      <p:sp>
        <p:nvSpPr>
          <p:cNvPr id="26" name="TextBox 25"/>
          <p:cNvSpPr txBox="1"/>
          <p:nvPr/>
        </p:nvSpPr>
        <p:spPr>
          <a:xfrm>
            <a:off x="6582228" y="4238910"/>
            <a:ext cx="2263721" cy="646331"/>
          </a:xfrm>
          <a:prstGeom prst="rect">
            <a:avLst/>
          </a:prstGeom>
          <a:noFill/>
        </p:spPr>
        <p:txBody>
          <a:bodyPr wrap="square" rtlCol="0">
            <a:spAutoFit/>
          </a:bodyPr>
          <a:lstStyle/>
          <a:p>
            <a:pPr algn="ctr"/>
            <a:r>
              <a:rPr lang="en-US" dirty="0" smtClean="0"/>
              <a:t>Missing caster assembly cap</a:t>
            </a:r>
          </a:p>
        </p:txBody>
      </p:sp>
      <p:pic>
        <p:nvPicPr>
          <p:cNvPr id="27" name="Picture 2" descr="A user inspects the tread of the caster for wea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81000" y="4114800"/>
            <a:ext cx="2971800" cy="2311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81000" y="6488668"/>
            <a:ext cx="2971800" cy="369332"/>
          </a:xfrm>
          <a:prstGeom prst="rect">
            <a:avLst/>
          </a:prstGeom>
          <a:noFill/>
        </p:spPr>
        <p:txBody>
          <a:bodyPr wrap="square" rtlCol="0">
            <a:spAutoFit/>
          </a:bodyPr>
          <a:lstStyle/>
          <a:p>
            <a:pPr algn="ctr"/>
            <a:r>
              <a:rPr lang="en-US" dirty="0" smtClean="0"/>
              <a:t>Inspect for wear</a:t>
            </a:r>
          </a:p>
        </p:txBody>
      </p:sp>
      <p:sp>
        <p:nvSpPr>
          <p:cNvPr id="21" name="TextBox 20"/>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
        <p:nvSpPr>
          <p:cNvPr id="29" name="TextBox 28"/>
          <p:cNvSpPr txBox="1"/>
          <p:nvPr/>
        </p:nvSpPr>
        <p:spPr>
          <a:xfrm>
            <a:off x="3758076" y="1447800"/>
            <a:ext cx="5538324" cy="369332"/>
          </a:xfrm>
          <a:prstGeom prst="rect">
            <a:avLst/>
          </a:prstGeom>
          <a:noFill/>
        </p:spPr>
        <p:txBody>
          <a:bodyPr wrap="square" rtlCol="0">
            <a:spAutoFit/>
          </a:bodyPr>
          <a:lstStyle/>
          <a:p>
            <a:pPr algn="ctr"/>
            <a:r>
              <a:rPr lang="en-US" dirty="0" smtClean="0"/>
              <a:t>Example of possible problems</a:t>
            </a:r>
          </a:p>
        </p:txBody>
      </p:sp>
    </p:spTree>
    <p:extLst>
      <p:ext uri="{BB962C8B-B14F-4D97-AF65-F5344CB8AC3E}">
        <p14:creationId xmlns:p14="http://schemas.microsoft.com/office/powerpoint/2010/main" val="2948415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86" y="36493"/>
            <a:ext cx="8534400" cy="954107"/>
          </a:xfrm>
          <a:prstGeom prst="rect">
            <a:avLst/>
          </a:prstGeom>
          <a:noFill/>
        </p:spPr>
        <p:txBody>
          <a:bodyPr wrap="square" rtlCol="0" anchor="ctr">
            <a:spAutoFit/>
          </a:bodyPr>
          <a:lstStyle/>
          <a:p>
            <a:r>
              <a:rPr lang="en-US" sz="2800" b="1" dirty="0" smtClean="0">
                <a:latin typeface="+mj-lt"/>
                <a:cs typeface="Arial" pitchFamily="34" charset="0"/>
              </a:rPr>
              <a:t>Caster wheels must spin and swivel freely, worn out bearings can make the wheelchair difficult to maneuver. </a:t>
            </a:r>
            <a:endParaRPr lang="en-US" sz="2800" b="1" dirty="0">
              <a:latin typeface="+mj-lt"/>
              <a:cs typeface="Arial" pitchFamily="34" charset="0"/>
            </a:endParaRPr>
          </a:p>
        </p:txBody>
      </p:sp>
      <p:sp>
        <p:nvSpPr>
          <p:cNvPr id="6" name="TextBox 5"/>
          <p:cNvSpPr txBox="1"/>
          <p:nvPr/>
        </p:nvSpPr>
        <p:spPr>
          <a:xfrm>
            <a:off x="7162800" y="6488668"/>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grpSp>
        <p:nvGrpSpPr>
          <p:cNvPr id="3" name="Group 2" descr="Spin the wheel about its axle and the fork about axle of the caster stem."/>
          <p:cNvGrpSpPr/>
          <p:nvPr/>
        </p:nvGrpSpPr>
        <p:grpSpPr>
          <a:xfrm>
            <a:off x="1827514" y="1169456"/>
            <a:ext cx="5487685" cy="4592408"/>
            <a:chOff x="152400" y="3918086"/>
            <a:chExt cx="3131662" cy="2596446"/>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067482"/>
              <a:ext cx="3131662" cy="2447050"/>
            </a:xfrm>
            <a:prstGeom prst="rect">
              <a:avLst/>
            </a:prstGeom>
            <a:ln>
              <a:solidFill>
                <a:srgbClr val="223C5C"/>
              </a:solidFill>
            </a:ln>
          </p:spPr>
        </p:pic>
        <p:sp>
          <p:nvSpPr>
            <p:cNvPr id="9" name="Circular Arrow 8"/>
            <p:cNvSpPr/>
            <p:nvPr/>
          </p:nvSpPr>
          <p:spPr>
            <a:xfrm rot="6279819">
              <a:off x="1737491" y="5080723"/>
              <a:ext cx="1066800" cy="1046856"/>
            </a:xfrm>
            <a:prstGeom prst="circular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ular Arrow 10"/>
            <p:cNvSpPr/>
            <p:nvPr/>
          </p:nvSpPr>
          <p:spPr>
            <a:xfrm rot="12955899">
              <a:off x="1461165" y="3918086"/>
              <a:ext cx="1066800" cy="1046856"/>
            </a:xfrm>
            <a:prstGeom prst="circular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p:cNvSpPr txBox="1"/>
          <p:nvPr/>
        </p:nvSpPr>
        <p:spPr>
          <a:xfrm>
            <a:off x="1827513" y="5726668"/>
            <a:ext cx="5487685" cy="369332"/>
          </a:xfrm>
          <a:prstGeom prst="rect">
            <a:avLst/>
          </a:prstGeom>
          <a:noFill/>
        </p:spPr>
        <p:txBody>
          <a:bodyPr wrap="square" rtlCol="0">
            <a:spAutoFit/>
          </a:bodyPr>
          <a:lstStyle/>
          <a:p>
            <a:pPr algn="ctr"/>
            <a:r>
              <a:rPr lang="en-US" dirty="0" smtClean="0"/>
              <a:t>Spin both the caster (wheel) and caster assembly</a:t>
            </a:r>
          </a:p>
        </p:txBody>
      </p:sp>
      <p:cxnSp>
        <p:nvCxnSpPr>
          <p:cNvPr id="7" name="Straight Connector 6"/>
          <p:cNvCxnSpPr/>
          <p:nvPr/>
        </p:nvCxnSpPr>
        <p:spPr>
          <a:xfrm flipH="1">
            <a:off x="4571356" y="1433697"/>
            <a:ext cx="1067444" cy="1233303"/>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755470" y="3944595"/>
            <a:ext cx="658160" cy="779805"/>
          </a:xfrm>
          <a:prstGeom prst="line">
            <a:avLst/>
          </a:prstGeom>
          <a:ln w="762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10716" y="2828302"/>
            <a:ext cx="329080" cy="389903"/>
          </a:xfrm>
          <a:prstGeom prst="line">
            <a:avLst/>
          </a:prstGeom>
          <a:ln w="76200">
            <a:solidFill>
              <a:srgbClr val="0070C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507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nchor="ctr">
            <a:spAutoFit/>
          </a:bodyPr>
          <a:lstStyle/>
          <a:p>
            <a:r>
              <a:rPr lang="en-US" sz="2800" b="1" dirty="0"/>
              <a:t>Malfunctioning anti-tip casters can increase the risk of a tipping accident.</a:t>
            </a:r>
            <a:endParaRPr lang="en-US" sz="2800" b="1" dirty="0">
              <a:latin typeface="+mj-lt"/>
              <a:cs typeface="Arial" pitchFamily="34" charset="0"/>
            </a:endParaRPr>
          </a:p>
        </p:txBody>
      </p:sp>
      <p:pic>
        <p:nvPicPr>
          <p:cNvPr id="6" name="Picture 5" descr="Side view of a manual wheelchair with rear anti-tip caster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5300" y="2559485"/>
            <a:ext cx="2971800" cy="2796988"/>
          </a:xfrm>
          <a:prstGeom prst="rect">
            <a:avLst/>
          </a:prstGeom>
          <a:ln>
            <a:solidFill>
              <a:schemeClr val="tx1"/>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3695" y="1871882"/>
            <a:ext cx="2622550" cy="1748367"/>
          </a:xfrm>
          <a:prstGeom prst="rect">
            <a:avLst/>
          </a:prstGeom>
          <a:ln>
            <a:solidFill>
              <a:schemeClr val="tx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72696" y="3738783"/>
            <a:ext cx="2643549" cy="1762366"/>
          </a:xfrm>
          <a:prstGeom prst="rect">
            <a:avLst/>
          </a:prstGeom>
          <a:ln>
            <a:solidFill>
              <a:schemeClr val="tx1"/>
            </a:solidFill>
          </a:ln>
        </p:spPr>
      </p:pic>
      <p:sp>
        <p:nvSpPr>
          <p:cNvPr id="11" name="Right Arrow 10"/>
          <p:cNvSpPr/>
          <p:nvPr/>
        </p:nvSpPr>
        <p:spPr>
          <a:xfrm>
            <a:off x="6705784" y="2539432"/>
            <a:ext cx="762000" cy="293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355505">
            <a:off x="7299131" y="3997895"/>
            <a:ext cx="1235563" cy="327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2105425">
            <a:off x="6850003" y="4956344"/>
            <a:ext cx="1235563" cy="327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6213" y="5345668"/>
            <a:ext cx="1069973" cy="369332"/>
          </a:xfrm>
          <a:prstGeom prst="rect">
            <a:avLst/>
          </a:prstGeom>
          <a:noFill/>
        </p:spPr>
        <p:txBody>
          <a:bodyPr wrap="none" rtlCol="0">
            <a:spAutoFit/>
          </a:bodyPr>
          <a:lstStyle/>
          <a:p>
            <a:pPr algn="ctr"/>
            <a:r>
              <a:rPr lang="en-US" dirty="0" smtClean="0"/>
              <a:t>Side view</a:t>
            </a:r>
          </a:p>
        </p:txBody>
      </p:sp>
      <p:sp>
        <p:nvSpPr>
          <p:cNvPr id="16" name="TextBox 15"/>
          <p:cNvSpPr txBox="1"/>
          <p:nvPr/>
        </p:nvSpPr>
        <p:spPr>
          <a:xfrm>
            <a:off x="6248400" y="5498068"/>
            <a:ext cx="2691250" cy="369332"/>
          </a:xfrm>
          <a:prstGeom prst="rect">
            <a:avLst/>
          </a:prstGeom>
          <a:noFill/>
        </p:spPr>
        <p:txBody>
          <a:bodyPr wrap="none" rtlCol="0">
            <a:spAutoFit/>
          </a:bodyPr>
          <a:lstStyle/>
          <a:p>
            <a:pPr algn="ctr"/>
            <a:r>
              <a:rPr lang="en-US" dirty="0" smtClean="0"/>
              <a:t>Inspect they latch properly</a:t>
            </a:r>
          </a:p>
        </p:txBody>
      </p:sp>
      <p:sp>
        <p:nvSpPr>
          <p:cNvPr id="17" name="Rectangle 16"/>
          <p:cNvSpPr/>
          <p:nvPr/>
        </p:nvSpPr>
        <p:spPr>
          <a:xfrm>
            <a:off x="2516186" y="3957979"/>
            <a:ext cx="684214" cy="929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763737" y="3987486"/>
            <a:ext cx="2179863" cy="2131597"/>
            <a:chOff x="5409469" y="1600200"/>
            <a:chExt cx="2992402" cy="2133600"/>
          </a:xfrm>
        </p:grpSpPr>
        <p:pic>
          <p:nvPicPr>
            <p:cNvPr id="19" name="Picture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09469" y="1600200"/>
              <a:ext cx="2992402" cy="2133600"/>
            </a:xfrm>
            <a:prstGeom prst="rect">
              <a:avLst/>
            </a:prstGeom>
            <a:ln>
              <a:solidFill>
                <a:schemeClr val="tx1"/>
              </a:solidFill>
            </a:ln>
          </p:spPr>
        </p:pic>
        <p:cxnSp>
          <p:nvCxnSpPr>
            <p:cNvPr id="20" name="Straight Connector 19"/>
            <p:cNvCxnSpPr/>
            <p:nvPr/>
          </p:nvCxnSpPr>
          <p:spPr>
            <a:xfrm>
              <a:off x="5867400" y="2667000"/>
              <a:ext cx="1124712"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H="1">
              <a:off x="6934200" y="2895600"/>
              <a:ext cx="990600"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
          <p:nvSpPr>
            <p:cNvPr id="22" name="Content Placeholder 2"/>
            <p:cNvSpPr txBox="1">
              <a:spLocks/>
            </p:cNvSpPr>
            <p:nvPr/>
          </p:nvSpPr>
          <p:spPr>
            <a:xfrm>
              <a:off x="5577840" y="2628900"/>
              <a:ext cx="2743200" cy="3048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smtClean="0">
                  <a:solidFill>
                    <a:srgbClr val="FF0000"/>
                  </a:solidFill>
                </a:rPr>
                <a:t>Height difference</a:t>
              </a:r>
            </a:p>
          </p:txBody>
        </p:sp>
        <p:cxnSp>
          <p:nvCxnSpPr>
            <p:cNvPr id="23" name="Straight Connector 22"/>
            <p:cNvCxnSpPr/>
            <p:nvPr/>
          </p:nvCxnSpPr>
          <p:spPr>
            <a:xfrm flipH="1">
              <a:off x="6957001" y="2667000"/>
              <a:ext cx="1" cy="4572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flipH="1">
              <a:off x="6959323" y="2849880"/>
              <a:ext cx="1012" cy="4572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25" name="Content Placeholder 2"/>
          <p:cNvSpPr txBox="1">
            <a:spLocks/>
          </p:cNvSpPr>
          <p:nvPr/>
        </p:nvSpPr>
        <p:spPr>
          <a:xfrm>
            <a:off x="3763737" y="3380115"/>
            <a:ext cx="2027464"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smtClean="0"/>
              <a:t>Turning the caster wheels</a:t>
            </a:r>
          </a:p>
        </p:txBody>
      </p:sp>
      <p:grpSp>
        <p:nvGrpSpPr>
          <p:cNvPr id="26" name="Group 25"/>
          <p:cNvGrpSpPr/>
          <p:nvPr/>
        </p:nvGrpSpPr>
        <p:grpSpPr>
          <a:xfrm>
            <a:off x="3793906" y="1219200"/>
            <a:ext cx="1997294" cy="2193572"/>
            <a:chOff x="6362267" y="3886200"/>
            <a:chExt cx="2446336" cy="2667000"/>
          </a:xfrm>
        </p:grpSpPr>
        <p:pic>
          <p:nvPicPr>
            <p:cNvPr id="27" name="Picture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62267" y="3886200"/>
              <a:ext cx="2446336" cy="2667000"/>
            </a:xfrm>
            <a:prstGeom prst="rect">
              <a:avLst/>
            </a:prstGeom>
            <a:ln>
              <a:solidFill>
                <a:schemeClr val="tx1"/>
              </a:solidFill>
            </a:ln>
          </p:spPr>
        </p:pic>
        <p:sp>
          <p:nvSpPr>
            <p:cNvPr id="28" name="Curved Down Arrow 27"/>
            <p:cNvSpPr/>
            <p:nvPr/>
          </p:nvSpPr>
          <p:spPr>
            <a:xfrm rot="17797228">
              <a:off x="7228251" y="4792514"/>
              <a:ext cx="701073" cy="336514"/>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p:cNvSpPr txBox="1"/>
          <p:nvPr/>
        </p:nvSpPr>
        <p:spPr>
          <a:xfrm>
            <a:off x="3749842" y="6119083"/>
            <a:ext cx="2193758" cy="646331"/>
          </a:xfrm>
          <a:prstGeom prst="rect">
            <a:avLst/>
          </a:prstGeom>
          <a:noFill/>
        </p:spPr>
        <p:txBody>
          <a:bodyPr wrap="square" rtlCol="0">
            <a:spAutoFit/>
          </a:bodyPr>
          <a:lstStyle/>
          <a:p>
            <a:pPr algn="ctr"/>
            <a:r>
              <a:rPr lang="en-US" dirty="0" smtClean="0"/>
              <a:t>Inspect they are adjusted evenly</a:t>
            </a:r>
          </a:p>
        </p:txBody>
      </p:sp>
      <p:sp>
        <p:nvSpPr>
          <p:cNvPr id="30" name="TextBox 29"/>
          <p:cNvSpPr txBox="1"/>
          <p:nvPr/>
        </p:nvSpPr>
        <p:spPr>
          <a:xfrm>
            <a:off x="7162800" y="6488668"/>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1836296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1878" y="856451"/>
            <a:ext cx="2164036" cy="2648749"/>
          </a:xfrm>
          <a:prstGeom prst="rect">
            <a:avLst/>
          </a:prstGeom>
          <a:ln>
            <a:solidFill>
              <a:srgbClr val="223C5C"/>
            </a:solidFill>
          </a:ln>
        </p:spPr>
      </p:pic>
      <p:sp>
        <p:nvSpPr>
          <p:cNvPr id="9" name="TextBox 8"/>
          <p:cNvSpPr txBox="1"/>
          <p:nvPr/>
        </p:nvSpPr>
        <p:spPr>
          <a:xfrm>
            <a:off x="0" y="0"/>
            <a:ext cx="9296400" cy="523220"/>
          </a:xfrm>
          <a:prstGeom prst="rect">
            <a:avLst/>
          </a:prstGeom>
          <a:noFill/>
        </p:spPr>
        <p:txBody>
          <a:bodyPr wrap="square" rtlCol="0" anchor="ctr">
            <a:spAutoFit/>
          </a:bodyPr>
          <a:lstStyle/>
          <a:p>
            <a:r>
              <a:rPr lang="en-US" sz="2800" b="1" dirty="0" smtClean="0">
                <a:cs typeface="Arial" pitchFamily="34" charset="0"/>
              </a:rPr>
              <a:t>Loose foot supports can </a:t>
            </a:r>
            <a:r>
              <a:rPr lang="en-US" sz="2800" b="1" dirty="0">
                <a:cs typeface="Arial" pitchFamily="34" charset="0"/>
              </a:rPr>
              <a:t>rattle, fall off, </a:t>
            </a:r>
            <a:r>
              <a:rPr lang="en-US" sz="2800" b="1" dirty="0" smtClean="0">
                <a:cs typeface="Arial" pitchFamily="34" charset="0"/>
              </a:rPr>
              <a:t>or even malfunction</a:t>
            </a:r>
            <a:r>
              <a:rPr lang="en-US" sz="2800" b="1" dirty="0">
                <a:cs typeface="Arial" pitchFamily="34" charset="0"/>
              </a:rPr>
              <a:t>.</a:t>
            </a:r>
          </a:p>
        </p:txBody>
      </p:sp>
      <p:sp>
        <p:nvSpPr>
          <p:cNvPr id="11" name="TextBox 10"/>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36</a:t>
            </a:fld>
            <a:endParaRPr lang="en-US" sz="1400" dirty="0">
              <a:solidFill>
                <a:schemeClr val="bg1"/>
              </a:solidFill>
              <a:latin typeface="Arial" pitchFamily="34" charset="0"/>
              <a:cs typeface="Arial"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1258" y="3962400"/>
            <a:ext cx="2872142" cy="1914761"/>
          </a:xfrm>
          <a:prstGeom prst="rect">
            <a:avLst/>
          </a:prstGeom>
          <a:ln>
            <a:solidFill>
              <a:schemeClr val="tx1"/>
            </a:solidFill>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856450"/>
            <a:ext cx="3973124" cy="2648749"/>
          </a:xfrm>
          <a:prstGeom prst="rect">
            <a:avLst/>
          </a:prstGeom>
          <a:ln>
            <a:solidFill>
              <a:schemeClr val="tx1"/>
            </a:solidFill>
          </a:ln>
        </p:spPr>
      </p:pic>
      <p:sp>
        <p:nvSpPr>
          <p:cNvPr id="14" name="TextBox 13"/>
          <p:cNvSpPr txBox="1"/>
          <p:nvPr/>
        </p:nvSpPr>
        <p:spPr>
          <a:xfrm>
            <a:off x="1524000" y="3440668"/>
            <a:ext cx="1872564" cy="369332"/>
          </a:xfrm>
          <a:prstGeom prst="rect">
            <a:avLst/>
          </a:prstGeom>
          <a:noFill/>
        </p:spPr>
        <p:txBody>
          <a:bodyPr wrap="none" rtlCol="0">
            <a:spAutoFit/>
          </a:bodyPr>
          <a:lstStyle/>
          <a:p>
            <a:pPr algn="ctr"/>
            <a:r>
              <a:rPr lang="en-US" dirty="0" smtClean="0"/>
              <a:t>Rigid foot support</a:t>
            </a:r>
          </a:p>
        </p:txBody>
      </p:sp>
      <p:sp>
        <p:nvSpPr>
          <p:cNvPr id="15" name="TextBox 14"/>
          <p:cNvSpPr txBox="1"/>
          <p:nvPr/>
        </p:nvSpPr>
        <p:spPr>
          <a:xfrm>
            <a:off x="5673460" y="3505200"/>
            <a:ext cx="2040880" cy="369332"/>
          </a:xfrm>
          <a:prstGeom prst="rect">
            <a:avLst/>
          </a:prstGeom>
          <a:noFill/>
        </p:spPr>
        <p:txBody>
          <a:bodyPr wrap="none" rtlCol="0">
            <a:spAutoFit/>
          </a:bodyPr>
          <a:lstStyle/>
          <a:p>
            <a:pPr algn="ctr"/>
            <a:r>
              <a:rPr lang="en-US" dirty="0" smtClean="0"/>
              <a:t>Flip up foot support</a:t>
            </a:r>
          </a:p>
        </p:txBody>
      </p:sp>
      <p:sp>
        <p:nvSpPr>
          <p:cNvPr id="6" name="Right Arrow 5"/>
          <p:cNvSpPr/>
          <p:nvPr/>
        </p:nvSpPr>
        <p:spPr>
          <a:xfrm rot="16200000">
            <a:off x="6919186" y="2842516"/>
            <a:ext cx="536914"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6" cstate="email">
            <a:extLst>
              <a:ext uri="{28A0092B-C50C-407E-A947-70E740481C1C}">
                <a14:useLocalDpi xmlns:a14="http://schemas.microsoft.com/office/drawing/2010/main"/>
              </a:ext>
            </a:extLst>
          </a:blip>
          <a:srcRect t="37969"/>
          <a:stretch/>
        </p:blipFill>
        <p:spPr>
          <a:xfrm>
            <a:off x="381000" y="3962400"/>
            <a:ext cx="3973124" cy="1914761"/>
          </a:xfrm>
          <a:prstGeom prst="rect">
            <a:avLst/>
          </a:prstGeom>
          <a:ln>
            <a:solidFill>
              <a:schemeClr val="tx1"/>
            </a:solidFill>
          </a:ln>
        </p:spPr>
      </p:pic>
      <p:sp>
        <p:nvSpPr>
          <p:cNvPr id="17" name="Oval 16"/>
          <p:cNvSpPr/>
          <p:nvPr/>
        </p:nvSpPr>
        <p:spPr>
          <a:xfrm>
            <a:off x="1219200" y="5349773"/>
            <a:ext cx="462087" cy="441427"/>
          </a:xfrm>
          <a:prstGeom prst="ellipse">
            <a:avLst/>
          </a:prstGeom>
          <a:no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810822" y="5816428"/>
            <a:ext cx="2286000" cy="646331"/>
          </a:xfrm>
          <a:prstGeom prst="rect">
            <a:avLst/>
          </a:prstGeom>
          <a:noFill/>
        </p:spPr>
        <p:txBody>
          <a:bodyPr wrap="square" rtlCol="0">
            <a:spAutoFit/>
          </a:bodyPr>
          <a:lstStyle/>
          <a:p>
            <a:pPr algn="ctr"/>
            <a:r>
              <a:rPr lang="en-US" dirty="0" smtClean="0"/>
              <a:t>Rigid foot support with a crack</a:t>
            </a:r>
          </a:p>
        </p:txBody>
      </p:sp>
      <p:sp>
        <p:nvSpPr>
          <p:cNvPr id="19" name="TextBox 18"/>
          <p:cNvSpPr txBox="1"/>
          <p:nvPr/>
        </p:nvSpPr>
        <p:spPr>
          <a:xfrm>
            <a:off x="5597020" y="5867400"/>
            <a:ext cx="2498569" cy="369332"/>
          </a:xfrm>
          <a:prstGeom prst="rect">
            <a:avLst/>
          </a:prstGeom>
          <a:noFill/>
        </p:spPr>
        <p:txBody>
          <a:bodyPr wrap="none" rtlCol="0">
            <a:spAutoFit/>
          </a:bodyPr>
          <a:lstStyle/>
          <a:p>
            <a:pPr algn="ctr"/>
            <a:r>
              <a:rPr lang="en-US" dirty="0" smtClean="0"/>
              <a:t>Swing away foot support</a:t>
            </a:r>
          </a:p>
        </p:txBody>
      </p:sp>
      <p:sp>
        <p:nvSpPr>
          <p:cNvPr id="20" name="TextBox 19"/>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3244219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6" name="TextBox 5"/>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37</a:t>
            </a:fld>
            <a:endParaRPr lang="en-US" sz="1400" dirty="0">
              <a:solidFill>
                <a:schemeClr val="bg1"/>
              </a:solidFill>
              <a:latin typeface="Arial" pitchFamily="34" charset="0"/>
              <a:cs typeface="Arial" pitchFamily="34" charset="0"/>
            </a:endParaRPr>
          </a:p>
        </p:txBody>
      </p:sp>
      <p:pic>
        <p:nvPicPr>
          <p:cNvPr id="7" name="Picture 6" descr="Close up of a removable arm suppor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4938" y="1302494"/>
            <a:ext cx="2455462" cy="2299717"/>
          </a:xfrm>
          <a:prstGeom prst="rect">
            <a:avLst/>
          </a:prstGeom>
          <a:ln>
            <a:solidFill>
              <a:schemeClr val="accent1"/>
            </a:solidFill>
          </a:ln>
        </p:spPr>
      </p:pic>
      <p:pic>
        <p:nvPicPr>
          <p:cNvPr id="12" name="Picture 11" descr="If lifted up partially, the arm rest should swing freel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800" y="1302495"/>
            <a:ext cx="2515007" cy="2299714"/>
          </a:xfrm>
          <a:prstGeom prst="rect">
            <a:avLst/>
          </a:prstGeom>
          <a:ln>
            <a:solidFill>
              <a:srgbClr val="223C5C"/>
            </a:solidFill>
          </a:ln>
        </p:spPr>
      </p:pic>
      <p:pic>
        <p:nvPicPr>
          <p:cNvPr id="18" name="Picture 17" descr="Profile of a flip-up arm suppo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7760" y="4231013"/>
            <a:ext cx="2635223" cy="1756815"/>
          </a:xfrm>
          <a:prstGeom prst="rect">
            <a:avLst/>
          </a:prstGeom>
          <a:ln>
            <a:solidFill>
              <a:schemeClr val="tx1"/>
            </a:solidFill>
          </a:ln>
        </p:spPr>
      </p:pic>
      <p:grpSp>
        <p:nvGrpSpPr>
          <p:cNvPr id="25" name="Group 24" descr="To remove the arm support, left straight up."/>
          <p:cNvGrpSpPr/>
          <p:nvPr/>
        </p:nvGrpSpPr>
        <p:grpSpPr>
          <a:xfrm>
            <a:off x="3460032" y="1297387"/>
            <a:ext cx="2341658" cy="2299717"/>
            <a:chOff x="3431181" y="567235"/>
            <a:chExt cx="2341658" cy="2299717"/>
          </a:xfrm>
        </p:grpSpPr>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31181" y="567235"/>
              <a:ext cx="2341658" cy="2299717"/>
            </a:xfrm>
            <a:prstGeom prst="rect">
              <a:avLst/>
            </a:prstGeom>
            <a:ln>
              <a:solidFill>
                <a:schemeClr val="accent1"/>
              </a:solidFill>
            </a:ln>
          </p:spPr>
        </p:pic>
        <p:sp>
          <p:nvSpPr>
            <p:cNvPr id="20" name="Down Arrow 19"/>
            <p:cNvSpPr/>
            <p:nvPr/>
          </p:nvSpPr>
          <p:spPr>
            <a:xfrm rot="10800000">
              <a:off x="3811629" y="942292"/>
              <a:ext cx="655320" cy="1191307"/>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descr="To flip-up the arm support, disengage the latch."/>
          <p:cNvGrpSpPr/>
          <p:nvPr/>
        </p:nvGrpSpPr>
        <p:grpSpPr>
          <a:xfrm>
            <a:off x="3870960" y="4215772"/>
            <a:ext cx="1965960" cy="1804028"/>
            <a:chOff x="609600" y="3480514"/>
            <a:chExt cx="1965960" cy="1804028"/>
          </a:xfrm>
        </p:grpSpPr>
        <p:pic>
          <p:nvPicPr>
            <p:cNvPr id="15" name="Picture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9600" y="3480514"/>
              <a:ext cx="1965960" cy="1804028"/>
            </a:xfrm>
            <a:prstGeom prst="rect">
              <a:avLst/>
            </a:prstGeom>
            <a:ln>
              <a:solidFill>
                <a:schemeClr val="tx1"/>
              </a:solidFill>
            </a:ln>
          </p:spPr>
        </p:pic>
        <p:sp>
          <p:nvSpPr>
            <p:cNvPr id="21" name="Right Arrow 20"/>
            <p:cNvSpPr/>
            <p:nvPr/>
          </p:nvSpPr>
          <p:spPr>
            <a:xfrm>
              <a:off x="762000" y="4108205"/>
              <a:ext cx="609600" cy="5334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descr="With the latch disengaged, lift up."/>
          <p:cNvGrpSpPr/>
          <p:nvPr/>
        </p:nvGrpSpPr>
        <p:grpSpPr>
          <a:xfrm>
            <a:off x="6004560" y="4231014"/>
            <a:ext cx="1920240" cy="1788786"/>
            <a:chOff x="7010400" y="3495755"/>
            <a:chExt cx="1920240" cy="1788786"/>
          </a:xfrm>
        </p:grpSpPr>
        <p:pic>
          <p:nvPicPr>
            <p:cNvPr id="10" name="Picture 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010400" y="3495755"/>
              <a:ext cx="1920240" cy="1788786"/>
            </a:xfrm>
            <a:prstGeom prst="rect">
              <a:avLst/>
            </a:prstGeom>
            <a:ln>
              <a:solidFill>
                <a:schemeClr val="tx1"/>
              </a:solidFill>
            </a:ln>
          </p:spPr>
        </p:pic>
        <p:sp>
          <p:nvSpPr>
            <p:cNvPr id="22" name="Circular Arrow 21"/>
            <p:cNvSpPr/>
            <p:nvPr/>
          </p:nvSpPr>
          <p:spPr>
            <a:xfrm rot="4199783" flipH="1">
              <a:off x="7285286" y="3649814"/>
              <a:ext cx="1538818" cy="1271733"/>
            </a:xfrm>
            <a:prstGeom prst="circularArrow">
              <a:avLst>
                <a:gd name="adj1" fmla="val 12500"/>
                <a:gd name="adj2" fmla="val 1142319"/>
                <a:gd name="adj3" fmla="val 20457681"/>
                <a:gd name="adj4" fmla="val 13895902"/>
                <a:gd name="adj5" fmla="val 125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 name="Circular Arrow 25"/>
          <p:cNvSpPr/>
          <p:nvPr/>
        </p:nvSpPr>
        <p:spPr>
          <a:xfrm rot="11834623" flipH="1">
            <a:off x="6232070" y="1165593"/>
            <a:ext cx="1538818" cy="1271733"/>
          </a:xfrm>
          <a:prstGeom prst="circularArrow">
            <a:avLst>
              <a:gd name="adj1" fmla="val 12500"/>
              <a:gd name="adj2" fmla="val 1142319"/>
              <a:gd name="adj3" fmla="val 20457681"/>
              <a:gd name="adj4" fmla="val 13895902"/>
              <a:gd name="adj5" fmla="val 125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505200" y="914400"/>
            <a:ext cx="2448356" cy="369332"/>
          </a:xfrm>
          <a:prstGeom prst="rect">
            <a:avLst/>
          </a:prstGeom>
          <a:noFill/>
        </p:spPr>
        <p:txBody>
          <a:bodyPr wrap="none" rtlCol="0">
            <a:spAutoFit/>
          </a:bodyPr>
          <a:lstStyle/>
          <a:p>
            <a:r>
              <a:rPr lang="en-US" dirty="0" smtClean="0"/>
              <a:t>Removable arm support</a:t>
            </a:r>
            <a:endParaRPr lang="en-US" dirty="0"/>
          </a:p>
        </p:txBody>
      </p:sp>
      <p:sp>
        <p:nvSpPr>
          <p:cNvPr id="23" name="TextBox 22"/>
          <p:cNvSpPr txBox="1"/>
          <p:nvPr/>
        </p:nvSpPr>
        <p:spPr>
          <a:xfrm>
            <a:off x="3657600" y="3821668"/>
            <a:ext cx="2044625" cy="369332"/>
          </a:xfrm>
          <a:prstGeom prst="rect">
            <a:avLst/>
          </a:prstGeom>
          <a:noFill/>
        </p:spPr>
        <p:txBody>
          <a:bodyPr wrap="none" rtlCol="0">
            <a:spAutoFit/>
          </a:bodyPr>
          <a:lstStyle/>
          <a:p>
            <a:r>
              <a:rPr lang="en-US" dirty="0" smtClean="0"/>
              <a:t>Flip-up arm support</a:t>
            </a:r>
            <a:endParaRPr lang="en-US" dirty="0"/>
          </a:p>
        </p:txBody>
      </p:sp>
      <p:sp>
        <p:nvSpPr>
          <p:cNvPr id="27" name="TextBox 26"/>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
        <p:nvSpPr>
          <p:cNvPr id="29" name="TextBox 28"/>
          <p:cNvSpPr txBox="1"/>
          <p:nvPr/>
        </p:nvSpPr>
        <p:spPr>
          <a:xfrm>
            <a:off x="0" y="0"/>
            <a:ext cx="9296400" cy="954107"/>
          </a:xfrm>
          <a:prstGeom prst="rect">
            <a:avLst/>
          </a:prstGeom>
          <a:noFill/>
        </p:spPr>
        <p:txBody>
          <a:bodyPr wrap="square" rtlCol="0" anchor="ctr">
            <a:spAutoFit/>
          </a:bodyPr>
          <a:lstStyle/>
          <a:p>
            <a:r>
              <a:rPr lang="en-US" sz="2800" b="1" dirty="0"/>
              <a:t>Loose arm supports can put the user at risk for falls when using them for support during transfers.</a:t>
            </a:r>
            <a:endParaRPr lang="en-US" sz="2800" b="1" dirty="0">
              <a:cs typeface="Arial" pitchFamily="34" charset="0"/>
            </a:endParaRPr>
          </a:p>
        </p:txBody>
      </p:sp>
    </p:spTree>
    <p:extLst>
      <p:ext uri="{BB962C8B-B14F-4D97-AF65-F5344CB8AC3E}">
        <p14:creationId xmlns:p14="http://schemas.microsoft.com/office/powerpoint/2010/main" val="2369376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352"/>
            <a:ext cx="8534400" cy="954107"/>
          </a:xfrm>
          <a:prstGeom prst="rect">
            <a:avLst/>
          </a:prstGeom>
          <a:noFill/>
        </p:spPr>
        <p:txBody>
          <a:bodyPr wrap="square" rtlCol="0" anchor="ctr">
            <a:spAutoFit/>
          </a:bodyPr>
          <a:lstStyle/>
          <a:p>
            <a:r>
              <a:rPr lang="en-US" sz="2800" b="1" dirty="0" smtClean="0">
                <a:latin typeface="+mj-lt"/>
                <a:cs typeface="Arial" pitchFamily="34" charset="0"/>
              </a:rPr>
              <a:t>A deteriorated back support can encourage improper back posture.</a:t>
            </a:r>
            <a:endParaRPr lang="en-US" sz="2800" b="1" dirty="0">
              <a:latin typeface="+mj-lt"/>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pic>
        <p:nvPicPr>
          <p:cNvPr id="8" name="Picture 7" descr="Adjustable tension backrests have straps beneath the upholstery that can be adjusted to provide different levels of suppor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1600" y="1371600"/>
            <a:ext cx="2282644" cy="1642727"/>
          </a:xfrm>
          <a:prstGeom prst="rect">
            <a:avLst/>
          </a:prstGeom>
          <a:ln>
            <a:solidFill>
              <a:srgbClr val="223C5C"/>
            </a:solidFill>
          </a:ln>
        </p:spPr>
      </p:pic>
      <p:sp>
        <p:nvSpPr>
          <p:cNvPr id="10" name="TextBox 9"/>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38</a:t>
            </a:fld>
            <a:endParaRPr lang="en-US" sz="1400" dirty="0">
              <a:solidFill>
                <a:schemeClr val="bg1"/>
              </a:solidFill>
              <a:latin typeface="Arial" pitchFamily="34" charset="0"/>
              <a:cs typeface="Arial" pitchFamily="34" charset="0"/>
            </a:endParaRPr>
          </a:p>
        </p:txBody>
      </p:sp>
      <p:pic>
        <p:nvPicPr>
          <p:cNvPr id="1126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14400" y="3733800"/>
            <a:ext cx="2743200" cy="21063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62398" y="1371600"/>
            <a:ext cx="1895104" cy="1502586"/>
          </a:xfrm>
          <a:prstGeom prst="rect">
            <a:avLst/>
          </a:prstGeom>
          <a:ln>
            <a:solidFill>
              <a:schemeClr val="tx1"/>
            </a:solidFill>
          </a:ln>
        </p:spPr>
      </p:pic>
      <p:sp>
        <p:nvSpPr>
          <p:cNvPr id="9" name="TextBox 8"/>
          <p:cNvSpPr txBox="1"/>
          <p:nvPr/>
        </p:nvSpPr>
        <p:spPr>
          <a:xfrm>
            <a:off x="1548011" y="2983468"/>
            <a:ext cx="1928861" cy="369332"/>
          </a:xfrm>
          <a:prstGeom prst="rect">
            <a:avLst/>
          </a:prstGeom>
          <a:noFill/>
        </p:spPr>
        <p:txBody>
          <a:bodyPr wrap="none" rtlCol="0">
            <a:spAutoFit/>
          </a:bodyPr>
          <a:lstStyle/>
          <a:p>
            <a:pPr algn="ctr"/>
            <a:r>
              <a:rPr lang="en-US" dirty="0" smtClean="0"/>
              <a:t>Adjustable tension</a:t>
            </a:r>
            <a:endParaRPr lang="en-US" dirty="0"/>
          </a:p>
        </p:txBody>
      </p:sp>
      <p:sp>
        <p:nvSpPr>
          <p:cNvPr id="18" name="TextBox 17"/>
          <p:cNvSpPr txBox="1"/>
          <p:nvPr/>
        </p:nvSpPr>
        <p:spPr>
          <a:xfrm>
            <a:off x="4222288" y="2863334"/>
            <a:ext cx="1490344" cy="369332"/>
          </a:xfrm>
          <a:prstGeom prst="rect">
            <a:avLst/>
          </a:prstGeom>
          <a:noFill/>
        </p:spPr>
        <p:txBody>
          <a:bodyPr wrap="none" rtlCol="0">
            <a:spAutoFit/>
          </a:bodyPr>
          <a:lstStyle/>
          <a:p>
            <a:pPr algn="ctr"/>
            <a:r>
              <a:rPr lang="en-US" dirty="0" smtClean="0"/>
              <a:t>Rigid backrest</a:t>
            </a:r>
            <a:endParaRPr lang="en-US" dirty="0"/>
          </a:p>
        </p:txBody>
      </p:sp>
      <p:grpSp>
        <p:nvGrpSpPr>
          <p:cNvPr id="24" name="Group 23"/>
          <p:cNvGrpSpPr/>
          <p:nvPr/>
        </p:nvGrpSpPr>
        <p:grpSpPr>
          <a:xfrm>
            <a:off x="5539192" y="3733800"/>
            <a:ext cx="2614208" cy="2514600"/>
            <a:chOff x="1778287" y="4876800"/>
            <a:chExt cx="2614208" cy="2514600"/>
          </a:xfrm>
        </p:grpSpPr>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78287" y="4876800"/>
              <a:ext cx="2614208" cy="2133600"/>
            </a:xfrm>
            <a:prstGeom prst="rect">
              <a:avLst/>
            </a:prstGeom>
            <a:ln>
              <a:solidFill>
                <a:srgbClr val="000000"/>
              </a:solidFill>
            </a:ln>
          </p:spPr>
        </p:pic>
        <p:sp>
          <p:nvSpPr>
            <p:cNvPr id="19" name="TextBox 18"/>
            <p:cNvSpPr txBox="1"/>
            <p:nvPr/>
          </p:nvSpPr>
          <p:spPr>
            <a:xfrm>
              <a:off x="2027337" y="7022068"/>
              <a:ext cx="2279663" cy="369332"/>
            </a:xfrm>
            <a:prstGeom prst="rect">
              <a:avLst/>
            </a:prstGeom>
            <a:noFill/>
          </p:spPr>
          <p:txBody>
            <a:bodyPr wrap="none" rtlCol="0">
              <a:spAutoFit/>
            </a:bodyPr>
            <a:lstStyle/>
            <a:p>
              <a:pPr algn="ctr"/>
              <a:r>
                <a:rPr lang="en-US" dirty="0" smtClean="0"/>
                <a:t>…Tightening hardware</a:t>
              </a:r>
              <a:endParaRPr lang="en-US" dirty="0"/>
            </a:p>
          </p:txBody>
        </p:sp>
      </p:grpSp>
      <p:grpSp>
        <p:nvGrpSpPr>
          <p:cNvPr id="17" name="Group 16"/>
          <p:cNvGrpSpPr/>
          <p:nvPr/>
        </p:nvGrpSpPr>
        <p:grpSpPr>
          <a:xfrm>
            <a:off x="6074139" y="1371600"/>
            <a:ext cx="2110234" cy="1841711"/>
            <a:chOff x="6705600" y="3175821"/>
            <a:chExt cx="2110234" cy="1841711"/>
          </a:xfrm>
        </p:grpSpPr>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b="45457"/>
            <a:stretch/>
          </p:blipFill>
          <p:spPr>
            <a:xfrm>
              <a:off x="6705600" y="3175821"/>
              <a:ext cx="2110234" cy="1524000"/>
            </a:xfrm>
            <a:prstGeom prst="rect">
              <a:avLst/>
            </a:prstGeom>
            <a:ln>
              <a:solidFill>
                <a:srgbClr val="000000"/>
              </a:solidFill>
            </a:ln>
          </p:spPr>
        </p:pic>
        <p:sp>
          <p:nvSpPr>
            <p:cNvPr id="25" name="Oval 24"/>
            <p:cNvSpPr/>
            <p:nvPr/>
          </p:nvSpPr>
          <p:spPr>
            <a:xfrm>
              <a:off x="6812263" y="3263208"/>
              <a:ext cx="1206080" cy="9277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727459" y="4648200"/>
              <a:ext cx="2026389" cy="369332"/>
            </a:xfrm>
            <a:prstGeom prst="rect">
              <a:avLst/>
            </a:prstGeom>
            <a:noFill/>
          </p:spPr>
          <p:txBody>
            <a:bodyPr wrap="none" rtlCol="0">
              <a:spAutoFit/>
            </a:bodyPr>
            <a:lstStyle/>
            <a:p>
              <a:pPr algn="ctr"/>
              <a:r>
                <a:rPr lang="en-US" dirty="0" smtClean="0"/>
                <a:t>Contoured backrest</a:t>
              </a:r>
              <a:endParaRPr lang="en-US" dirty="0"/>
            </a:p>
          </p:txBody>
        </p:sp>
      </p:grpSp>
      <p:sp>
        <p:nvSpPr>
          <p:cNvPr id="30" name="TextBox 29"/>
          <p:cNvSpPr txBox="1"/>
          <p:nvPr/>
        </p:nvSpPr>
        <p:spPr>
          <a:xfrm>
            <a:off x="1123076" y="5830669"/>
            <a:ext cx="2382124" cy="646331"/>
          </a:xfrm>
          <a:prstGeom prst="rect">
            <a:avLst/>
          </a:prstGeom>
          <a:noFill/>
        </p:spPr>
        <p:txBody>
          <a:bodyPr wrap="square" rtlCol="0">
            <a:spAutoFit/>
          </a:bodyPr>
          <a:lstStyle/>
          <a:p>
            <a:pPr algn="ctr"/>
            <a:r>
              <a:rPr lang="en-US" dirty="0" smtClean="0"/>
              <a:t>Inspect back posts and back support hardware</a:t>
            </a:r>
            <a:endParaRPr lang="en-US" dirty="0"/>
          </a:p>
        </p:txBody>
      </p:sp>
      <p:sp>
        <p:nvSpPr>
          <p:cNvPr id="20" name="TextBox 19"/>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
        <p:nvSpPr>
          <p:cNvPr id="21" name="TextBox 20"/>
          <p:cNvSpPr txBox="1"/>
          <p:nvPr/>
        </p:nvSpPr>
        <p:spPr>
          <a:xfrm>
            <a:off x="3565786" y="990600"/>
            <a:ext cx="2327048" cy="369332"/>
          </a:xfrm>
          <a:prstGeom prst="rect">
            <a:avLst/>
          </a:prstGeom>
          <a:noFill/>
        </p:spPr>
        <p:txBody>
          <a:bodyPr wrap="none" rtlCol="0">
            <a:spAutoFit/>
          </a:bodyPr>
          <a:lstStyle/>
          <a:p>
            <a:pPr algn="ctr"/>
            <a:r>
              <a:rPr lang="en-US" dirty="0" smtClean="0"/>
              <a:t>Types of back supports</a:t>
            </a:r>
            <a:endParaRPr lang="en-US" dirty="0"/>
          </a:p>
        </p:txBody>
      </p:sp>
      <p:cxnSp>
        <p:nvCxnSpPr>
          <p:cNvPr id="11" name="Straight Arrow Connector 10"/>
          <p:cNvCxnSpPr/>
          <p:nvPr/>
        </p:nvCxnSpPr>
        <p:spPr>
          <a:xfrm>
            <a:off x="3962398" y="4786974"/>
            <a:ext cx="121920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4431268"/>
            <a:ext cx="1040670" cy="369332"/>
          </a:xfrm>
          <a:prstGeom prst="rect">
            <a:avLst/>
          </a:prstGeom>
          <a:noFill/>
        </p:spPr>
        <p:txBody>
          <a:bodyPr wrap="none" rtlCol="0">
            <a:spAutoFit/>
          </a:bodyPr>
          <a:lstStyle/>
          <a:p>
            <a:r>
              <a:rPr lang="en-US" dirty="0" smtClean="0"/>
              <a:t>If loose…</a:t>
            </a:r>
            <a:endParaRPr lang="en-US" dirty="0"/>
          </a:p>
        </p:txBody>
      </p:sp>
    </p:spTree>
    <p:extLst>
      <p:ext uri="{BB962C8B-B14F-4D97-AF65-F5344CB8AC3E}">
        <p14:creationId xmlns:p14="http://schemas.microsoft.com/office/powerpoint/2010/main" val="4015716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6" name="TextBox 5"/>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39</a:t>
            </a:fld>
            <a:endParaRPr lang="en-US" sz="1400" dirty="0">
              <a:solidFill>
                <a:schemeClr val="bg1"/>
              </a:solidFill>
              <a:latin typeface="Arial" pitchFamily="34" charset="0"/>
              <a:cs typeface="Arial" pitchFamily="34" charset="0"/>
            </a:endParaRPr>
          </a:p>
        </p:txBody>
      </p:sp>
      <p:pic>
        <p:nvPicPr>
          <p:cNvPr id="2" name="Picture 1" descr="A user pulls the folding release cab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3265330"/>
            <a:ext cx="2074305" cy="1382870"/>
          </a:xfrm>
          <a:prstGeom prst="rect">
            <a:avLst/>
          </a:prstGeom>
          <a:ln>
            <a:solidFill>
              <a:srgbClr val="223C5C"/>
            </a:solidFill>
          </a:ln>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7474" y="3265330"/>
            <a:ext cx="2074304" cy="1382869"/>
          </a:xfrm>
          <a:prstGeom prst="rect">
            <a:avLst/>
          </a:prstGeom>
          <a:ln>
            <a:solidFill>
              <a:srgbClr val="223C5C"/>
            </a:solidFill>
          </a:ln>
        </p:spPr>
      </p:pic>
      <p:pic>
        <p:nvPicPr>
          <p:cNvPr id="11" name="Picture 10" descr="Folding mechanism, latched in plac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1474" y="3265330"/>
            <a:ext cx="2074305" cy="1382870"/>
          </a:xfrm>
          <a:prstGeom prst="rect">
            <a:avLst/>
          </a:prstGeom>
          <a:ln>
            <a:solidFill>
              <a:srgbClr val="223C5C"/>
            </a:solidFill>
          </a:ln>
        </p:spPr>
      </p:pic>
      <p:pic>
        <p:nvPicPr>
          <p:cNvPr id="12" name="Picture 11" descr="Folding mechanism, unlocke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2625" y="3265330"/>
            <a:ext cx="2074305" cy="1382870"/>
          </a:xfrm>
          <a:prstGeom prst="rect">
            <a:avLst/>
          </a:prstGeom>
          <a:ln>
            <a:solidFill>
              <a:srgbClr val="223C5C"/>
            </a:solidFill>
          </a:ln>
        </p:spPr>
      </p:pic>
      <p:sp>
        <p:nvSpPr>
          <p:cNvPr id="14" name="TextBox 13"/>
          <p:cNvSpPr txBox="1"/>
          <p:nvPr/>
        </p:nvSpPr>
        <p:spPr>
          <a:xfrm>
            <a:off x="0" y="-54352"/>
            <a:ext cx="9144000" cy="954107"/>
          </a:xfrm>
          <a:prstGeom prst="rect">
            <a:avLst/>
          </a:prstGeom>
          <a:noFill/>
        </p:spPr>
        <p:txBody>
          <a:bodyPr wrap="square" rtlCol="0" anchor="ctr">
            <a:spAutoFit/>
          </a:bodyPr>
          <a:lstStyle/>
          <a:p>
            <a:r>
              <a:rPr lang="en-US" sz="2800" b="1" dirty="0" smtClean="0">
                <a:latin typeface="Calibri"/>
                <a:cs typeface="Calibri"/>
              </a:rPr>
              <a:t>Malfunctioning foldable back supports can be dangerous during transfers.</a:t>
            </a:r>
            <a:endParaRPr lang="en-US" sz="2800" b="1" dirty="0">
              <a:latin typeface="Calibri"/>
              <a:cs typeface="Calibri"/>
            </a:endParaRPr>
          </a:p>
        </p:txBody>
      </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10000" y="5247077"/>
            <a:ext cx="2073484" cy="1382323"/>
          </a:xfrm>
          <a:prstGeom prst="rect">
            <a:avLst/>
          </a:prstGeom>
          <a:ln>
            <a:solidFill>
              <a:schemeClr val="tx1"/>
            </a:solidFill>
          </a:ln>
        </p:spPr>
      </p:pic>
      <p:pic>
        <p:nvPicPr>
          <p:cNvPr id="15"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495800" y="1055231"/>
            <a:ext cx="2153343" cy="18403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981200" y="1032741"/>
            <a:ext cx="2286000" cy="18365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883277" y="2831068"/>
            <a:ext cx="4867935" cy="369332"/>
          </a:xfrm>
          <a:prstGeom prst="rect">
            <a:avLst/>
          </a:prstGeom>
          <a:noFill/>
        </p:spPr>
        <p:txBody>
          <a:bodyPr wrap="none" rtlCol="0">
            <a:spAutoFit/>
          </a:bodyPr>
          <a:lstStyle/>
          <a:p>
            <a:pPr algn="ctr"/>
            <a:r>
              <a:rPr lang="en-US" dirty="0" smtClean="0"/>
              <a:t>Inspect the folding mechanism unlatches properly</a:t>
            </a:r>
            <a:endParaRPr lang="en-US" dirty="0"/>
          </a:p>
        </p:txBody>
      </p:sp>
      <p:sp>
        <p:nvSpPr>
          <p:cNvPr id="20" name="TextBox 19"/>
          <p:cNvSpPr txBox="1"/>
          <p:nvPr/>
        </p:nvSpPr>
        <p:spPr>
          <a:xfrm>
            <a:off x="2102200" y="4583668"/>
            <a:ext cx="4734887" cy="369332"/>
          </a:xfrm>
          <a:prstGeom prst="rect">
            <a:avLst/>
          </a:prstGeom>
          <a:noFill/>
        </p:spPr>
        <p:txBody>
          <a:bodyPr wrap="none" rtlCol="0">
            <a:spAutoFit/>
          </a:bodyPr>
          <a:lstStyle/>
          <a:p>
            <a:pPr algn="ctr"/>
            <a:r>
              <a:rPr lang="en-US" dirty="0" smtClean="0"/>
              <a:t>Inspect the folding mechanism latches properly</a:t>
            </a:r>
            <a:endParaRPr lang="en-US" dirty="0"/>
          </a:p>
        </p:txBody>
      </p:sp>
      <p:sp>
        <p:nvSpPr>
          <p:cNvPr id="21" name="TextBox 20"/>
          <p:cNvSpPr txBox="1"/>
          <p:nvPr/>
        </p:nvSpPr>
        <p:spPr>
          <a:xfrm>
            <a:off x="1828800" y="5221069"/>
            <a:ext cx="1981200" cy="646331"/>
          </a:xfrm>
          <a:prstGeom prst="rect">
            <a:avLst/>
          </a:prstGeom>
          <a:noFill/>
        </p:spPr>
        <p:txBody>
          <a:bodyPr wrap="square" rtlCol="0">
            <a:spAutoFit/>
          </a:bodyPr>
          <a:lstStyle/>
          <a:p>
            <a:pPr algn="r"/>
            <a:r>
              <a:rPr lang="en-US" dirty="0"/>
              <a:t>B</a:t>
            </a:r>
            <a:r>
              <a:rPr lang="en-US" dirty="0" smtClean="0"/>
              <a:t>ent pin that does not latch</a:t>
            </a:r>
            <a:endParaRPr lang="en-US" dirty="0"/>
          </a:p>
        </p:txBody>
      </p:sp>
      <p:sp>
        <p:nvSpPr>
          <p:cNvPr id="3" name="Rectangle 2"/>
          <p:cNvSpPr/>
          <p:nvPr/>
        </p:nvSpPr>
        <p:spPr>
          <a:xfrm>
            <a:off x="4419600" y="5562600"/>
            <a:ext cx="685800" cy="533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2616620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70" y="0"/>
            <a:ext cx="8868230" cy="954107"/>
          </a:xfrm>
          <a:prstGeom prst="rect">
            <a:avLst/>
          </a:prstGeom>
          <a:noFill/>
        </p:spPr>
        <p:txBody>
          <a:bodyPr wrap="square" rtlCol="0" anchor="ctr">
            <a:spAutoFit/>
          </a:bodyPr>
          <a:lstStyle/>
          <a:p>
            <a:r>
              <a:rPr lang="en-US" sz="2800" b="1" dirty="0" smtClean="0">
                <a:latin typeface="+mj-lt"/>
                <a:cs typeface="Arial" pitchFamily="34" charset="0"/>
              </a:rPr>
              <a:t>Interactive wheelchair maintenance training experience with take home resources and reminders. </a:t>
            </a:r>
            <a:endParaRPr lang="en-US" sz="2800" b="1" dirty="0">
              <a:latin typeface="+mj-lt"/>
              <a:cs typeface="Arial" pitchFamily="34" charset="0"/>
            </a:endParaRPr>
          </a:p>
        </p:txBody>
      </p:sp>
      <p:pic>
        <p:nvPicPr>
          <p:cNvPr id="2050" name="Picture 2" descr="Example maintenance card reminding users to inspect their  cushion and tires weekl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910" y="1514475"/>
            <a:ext cx="31813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4041690"/>
            <a:ext cx="2892510" cy="28925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910" y="1143000"/>
            <a:ext cx="3181350" cy="400110"/>
          </a:xfrm>
          <a:prstGeom prst="rect">
            <a:avLst/>
          </a:prstGeom>
          <a:noFill/>
        </p:spPr>
        <p:txBody>
          <a:bodyPr wrap="square" rtlCol="0">
            <a:spAutoFit/>
          </a:bodyPr>
          <a:lstStyle/>
          <a:p>
            <a:pPr algn="ctr"/>
            <a:r>
              <a:rPr lang="en-US" sz="2000" dirty="0" smtClean="0"/>
              <a:t>Maintenance cards</a:t>
            </a:r>
            <a:endParaRPr lang="en-US" sz="2000" dirty="0"/>
          </a:p>
        </p:txBody>
      </p:sp>
      <p:sp>
        <p:nvSpPr>
          <p:cNvPr id="10" name="TextBox 9"/>
          <p:cNvSpPr txBox="1"/>
          <p:nvPr/>
        </p:nvSpPr>
        <p:spPr>
          <a:xfrm>
            <a:off x="400050" y="3790890"/>
            <a:ext cx="3181350" cy="400110"/>
          </a:xfrm>
          <a:prstGeom prst="rect">
            <a:avLst/>
          </a:prstGeom>
          <a:noFill/>
        </p:spPr>
        <p:txBody>
          <a:bodyPr wrap="square" rtlCol="0">
            <a:spAutoFit/>
          </a:bodyPr>
          <a:lstStyle/>
          <a:p>
            <a:pPr algn="ctr"/>
            <a:r>
              <a:rPr lang="en-US" sz="2000" dirty="0" smtClean="0"/>
              <a:t>Toolkit</a:t>
            </a:r>
            <a:endParaRPr lang="en-US" sz="2000" dirty="0"/>
          </a:p>
        </p:txBody>
      </p:sp>
      <p:grpSp>
        <p:nvGrpSpPr>
          <p:cNvPr id="5" name="Group 4" descr="Sticky note saying &quot;Maintenance reminders.&quot;"/>
          <p:cNvGrpSpPr/>
          <p:nvPr/>
        </p:nvGrpSpPr>
        <p:grpSpPr>
          <a:xfrm>
            <a:off x="4267200" y="2336026"/>
            <a:ext cx="3810000" cy="4250511"/>
            <a:chOff x="4953000" y="2095500"/>
            <a:chExt cx="3810000" cy="4250511"/>
          </a:xfrm>
        </p:grpSpPr>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2095500"/>
              <a:ext cx="3733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172200" y="3105089"/>
              <a:ext cx="1885951" cy="707886"/>
            </a:xfrm>
            <a:prstGeom prst="rect">
              <a:avLst/>
            </a:prstGeom>
            <a:noFill/>
          </p:spPr>
          <p:txBody>
            <a:bodyPr wrap="square" rtlCol="0">
              <a:spAutoFit/>
            </a:bodyPr>
            <a:lstStyle/>
            <a:p>
              <a:pPr algn="ctr"/>
              <a:r>
                <a:rPr lang="en-US" sz="2000" dirty="0" smtClean="0"/>
                <a:t>Maintenance reminders</a:t>
              </a:r>
              <a:endParaRPr lang="en-US" sz="2000" dirty="0"/>
            </a:p>
          </p:txBody>
        </p:sp>
        <p:sp>
          <p:nvSpPr>
            <p:cNvPr id="4" name="Rectangle 3"/>
            <p:cNvSpPr/>
            <p:nvPr/>
          </p:nvSpPr>
          <p:spPr>
            <a:xfrm>
              <a:off x="4953000" y="4724400"/>
              <a:ext cx="12192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5964659">
              <a:off x="7029443" y="4616139"/>
              <a:ext cx="1295400" cy="2164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5964659">
              <a:off x="7556603" y="4866343"/>
              <a:ext cx="1295400" cy="1082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6493"/>
            <a:ext cx="9144000" cy="954107"/>
          </a:xfrm>
          <a:prstGeom prst="rect">
            <a:avLst/>
          </a:prstGeom>
          <a:noFill/>
        </p:spPr>
        <p:txBody>
          <a:bodyPr wrap="square" rtlCol="0" anchor="ctr">
            <a:spAutoFit/>
          </a:bodyPr>
          <a:lstStyle/>
          <a:p>
            <a:r>
              <a:rPr lang="en-US" sz="2800" b="1" dirty="0" smtClean="0">
                <a:latin typeface="Calibri"/>
                <a:cs typeface="Calibri"/>
              </a:rPr>
              <a:t>Seat base must be intact because it provides the stable base to the user.</a:t>
            </a:r>
            <a:endParaRPr lang="en-US" sz="2800" b="1" dirty="0">
              <a:latin typeface="Calibri"/>
              <a:cs typeface="Calibri"/>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799" y="1600200"/>
            <a:ext cx="2508447" cy="1902436"/>
          </a:xfrm>
          <a:prstGeom prst="rect">
            <a:avLst/>
          </a:prstGeom>
          <a:ln>
            <a:solidFill>
              <a:srgbClr val="223C5C"/>
            </a:solidFill>
          </a:ln>
        </p:spPr>
      </p:pic>
      <p:pic>
        <p:nvPicPr>
          <p:cNvPr id="9" name="Picture 8" descr="Close-up: the upholstery on this wheelchair is secured by an adjustable bar attached to the frame with screw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1800" y="4419600"/>
            <a:ext cx="1553496" cy="1528838"/>
          </a:xfrm>
          <a:prstGeom prst="rect">
            <a:avLst/>
          </a:prstGeom>
          <a:ln>
            <a:solidFill>
              <a:srgbClr val="223C5C"/>
            </a:solidFill>
          </a:ln>
        </p:spPr>
      </p:pic>
      <p:pic>
        <p:nvPicPr>
          <p:cNvPr id="13" name="Picture 12" descr="Close-up: The upholstery is attached to the frame on this chair using rivet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76800" y="4419600"/>
            <a:ext cx="1602722" cy="1528838"/>
          </a:xfrm>
          <a:prstGeom prst="rect">
            <a:avLst/>
          </a:prstGeom>
          <a:ln>
            <a:solidFill>
              <a:srgbClr val="223C5C"/>
            </a:solidFill>
          </a:ln>
        </p:spPr>
      </p:pic>
      <p:pic>
        <p:nvPicPr>
          <p:cNvPr id="1229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9000" y="1600199"/>
            <a:ext cx="2577000" cy="19326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72200" y="1600200"/>
            <a:ext cx="2857500" cy="1905000"/>
          </a:xfrm>
          <a:prstGeom prst="rect">
            <a:avLst/>
          </a:prstGeom>
          <a:ln>
            <a:solidFill>
              <a:schemeClr val="tx1"/>
            </a:solidFill>
          </a:ln>
        </p:spPr>
      </p:pic>
      <p:sp>
        <p:nvSpPr>
          <p:cNvPr id="14" name="TextBox 13"/>
          <p:cNvSpPr txBox="1"/>
          <p:nvPr/>
        </p:nvSpPr>
        <p:spPr>
          <a:xfrm>
            <a:off x="6849249" y="3516868"/>
            <a:ext cx="1960601" cy="369332"/>
          </a:xfrm>
          <a:prstGeom prst="rect">
            <a:avLst/>
          </a:prstGeom>
          <a:noFill/>
        </p:spPr>
        <p:txBody>
          <a:bodyPr wrap="none" rtlCol="0">
            <a:spAutoFit/>
          </a:bodyPr>
          <a:lstStyle/>
          <a:p>
            <a:pPr algn="ctr"/>
            <a:r>
              <a:rPr lang="en-US" dirty="0" smtClean="0"/>
              <a:t>Sagging upholstery</a:t>
            </a:r>
            <a:endParaRPr lang="en-US" dirty="0"/>
          </a:p>
        </p:txBody>
      </p:sp>
      <p:sp>
        <p:nvSpPr>
          <p:cNvPr id="15" name="TextBox 14"/>
          <p:cNvSpPr txBox="1"/>
          <p:nvPr/>
        </p:nvSpPr>
        <p:spPr>
          <a:xfrm>
            <a:off x="3716305" y="5943600"/>
            <a:ext cx="2153617" cy="369332"/>
          </a:xfrm>
          <a:prstGeom prst="rect">
            <a:avLst/>
          </a:prstGeom>
          <a:noFill/>
        </p:spPr>
        <p:txBody>
          <a:bodyPr wrap="none" rtlCol="0">
            <a:spAutoFit/>
          </a:bodyPr>
          <a:lstStyle/>
          <a:p>
            <a:r>
              <a:rPr lang="en-US" dirty="0" smtClean="0"/>
              <a:t>Inspect the fasteners </a:t>
            </a:r>
            <a:endParaRPr lang="en-US" dirty="0"/>
          </a:p>
        </p:txBody>
      </p:sp>
      <p:sp>
        <p:nvSpPr>
          <p:cNvPr id="17" name="TextBox 16"/>
          <p:cNvSpPr txBox="1"/>
          <p:nvPr/>
        </p:nvSpPr>
        <p:spPr>
          <a:xfrm>
            <a:off x="2049991" y="3581400"/>
            <a:ext cx="2862232" cy="369332"/>
          </a:xfrm>
          <a:prstGeom prst="rect">
            <a:avLst/>
          </a:prstGeom>
          <a:noFill/>
        </p:spPr>
        <p:txBody>
          <a:bodyPr wrap="none" rtlCol="0">
            <a:spAutoFit/>
          </a:bodyPr>
          <a:lstStyle/>
          <a:p>
            <a:pPr algn="ctr"/>
            <a:r>
              <a:rPr lang="en-US" dirty="0" smtClean="0"/>
              <a:t>Inspect upholstery condition</a:t>
            </a:r>
            <a:endParaRPr lang="en-US" dirty="0"/>
          </a:p>
        </p:txBody>
      </p:sp>
      <p:sp>
        <p:nvSpPr>
          <p:cNvPr id="16" name="TextBox 15"/>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2724606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707"/>
            <a:ext cx="9144000" cy="954107"/>
          </a:xfrm>
          <a:prstGeom prst="rect">
            <a:avLst/>
          </a:prstGeom>
          <a:noFill/>
        </p:spPr>
        <p:txBody>
          <a:bodyPr wrap="square" rtlCol="0" anchor="ctr">
            <a:spAutoFit/>
          </a:bodyPr>
          <a:lstStyle/>
          <a:p>
            <a:r>
              <a:rPr lang="en-US" sz="2800" b="1" dirty="0" smtClean="0">
                <a:cs typeface="Arial" pitchFamily="34" charset="0"/>
              </a:rPr>
              <a:t>Clothing guard should not have cracks and properly attached.</a:t>
            </a:r>
            <a:endParaRPr lang="en-US" sz="2800" b="1" dirty="0">
              <a:cs typeface="Arial" pitchFamily="34" charset="0"/>
            </a:endParaRPr>
          </a:p>
        </p:txBody>
      </p:sp>
      <p:sp>
        <p:nvSpPr>
          <p:cNvPr id="3" name="TextBox 2"/>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2743200"/>
            <a:ext cx="3215796" cy="2143864"/>
          </a:xfrm>
          <a:prstGeom prst="rect">
            <a:avLst/>
          </a:prstGeom>
          <a:ln>
            <a:solidFill>
              <a:srgbClr val="223C5C"/>
            </a:solidFill>
          </a:ln>
        </p:spPr>
      </p:pic>
      <p:sp>
        <p:nvSpPr>
          <p:cNvPr id="7" name="TextBox 6"/>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41</a:t>
            </a:fld>
            <a:endParaRPr lang="en-US" sz="1400" dirty="0">
              <a:solidFill>
                <a:schemeClr val="bg1"/>
              </a:solidFill>
              <a:latin typeface="Arial" pitchFamily="34" charset="0"/>
              <a:cs typeface="Arial" pitchFamily="34" charset="0"/>
            </a:endParaRPr>
          </a:p>
        </p:txBody>
      </p:sp>
      <p:grpSp>
        <p:nvGrpSpPr>
          <p:cNvPr id="10" name="Group 9" descr="This style of clothing guard can be removed by lifting straight up."/>
          <p:cNvGrpSpPr/>
          <p:nvPr/>
        </p:nvGrpSpPr>
        <p:grpSpPr>
          <a:xfrm>
            <a:off x="914399" y="4267200"/>
            <a:ext cx="2743200" cy="2341756"/>
            <a:chOff x="5867400" y="1287250"/>
            <a:chExt cx="1873405" cy="1332706"/>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67400" y="1287250"/>
              <a:ext cx="1873405" cy="1332706"/>
            </a:xfrm>
            <a:prstGeom prst="rect">
              <a:avLst/>
            </a:prstGeom>
            <a:ln>
              <a:solidFill>
                <a:schemeClr val="tx1"/>
              </a:solidFill>
            </a:ln>
          </p:spPr>
        </p:pic>
        <p:sp>
          <p:nvSpPr>
            <p:cNvPr id="12" name="Up Arrow 11"/>
            <p:cNvSpPr/>
            <p:nvPr/>
          </p:nvSpPr>
          <p:spPr>
            <a:xfrm>
              <a:off x="6781800" y="1447800"/>
              <a:ext cx="316023" cy="457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2"/>
          <p:cNvSpPr txBox="1">
            <a:spLocks/>
          </p:cNvSpPr>
          <p:nvPr/>
        </p:nvSpPr>
        <p:spPr>
          <a:xfrm>
            <a:off x="533400" y="990600"/>
            <a:ext cx="3352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smtClean="0"/>
              <a:t>Inspect it can be removed and put back into place tightly</a:t>
            </a:r>
          </a:p>
        </p:txBody>
      </p:sp>
      <p:pic>
        <p:nvPicPr>
          <p:cNvPr id="17" name="Picture 16" descr="The clothing guard attaches to the frame through attachment hardware on the sid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4400" y="1676400"/>
            <a:ext cx="2743200" cy="2498563"/>
          </a:xfrm>
          <a:prstGeom prst="rect">
            <a:avLst/>
          </a:prstGeom>
          <a:ln>
            <a:solidFill>
              <a:schemeClr val="tx1"/>
            </a:solidFill>
          </a:ln>
        </p:spPr>
      </p:pic>
      <p:sp>
        <p:nvSpPr>
          <p:cNvPr id="18" name="Oval 17"/>
          <p:cNvSpPr/>
          <p:nvPr/>
        </p:nvSpPr>
        <p:spPr>
          <a:xfrm>
            <a:off x="1752600" y="3048000"/>
            <a:ext cx="933266" cy="95656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5334000" y="2286000"/>
            <a:ext cx="33528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smtClean="0"/>
              <a:t>Cracked clothing guard</a:t>
            </a:r>
          </a:p>
        </p:txBody>
      </p:sp>
      <p:sp>
        <p:nvSpPr>
          <p:cNvPr id="14" name="TextBox 13"/>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1378006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pPr algn="l"/>
            <a:r>
              <a:rPr lang="en-US" sz="2800" b="1" dirty="0" smtClean="0"/>
              <a:t>Frames that are cracked, broken or bent  can pose a </a:t>
            </a:r>
            <a:r>
              <a:rPr lang="en-US" sz="2800" b="1" dirty="0"/>
              <a:t>threat to safety and should be </a:t>
            </a:r>
            <a:r>
              <a:rPr lang="en-US" sz="2800" b="1" dirty="0" smtClean="0"/>
              <a:t>tended </a:t>
            </a:r>
            <a:r>
              <a:rPr lang="en-US" sz="2800" b="1" dirty="0"/>
              <a:t>to immediately.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4038600"/>
            <a:ext cx="3238919" cy="2159279"/>
          </a:xfrm>
          <a:prstGeom prst="rect">
            <a:avLst/>
          </a:prstGeom>
          <a:ln>
            <a:solidFill>
              <a:srgbClr val="000000"/>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1066800"/>
            <a:ext cx="3238919" cy="2159279"/>
          </a:xfrm>
          <a:prstGeom prst="rect">
            <a:avLst/>
          </a:prstGeom>
          <a:ln>
            <a:solidFill>
              <a:schemeClr val="tx1"/>
            </a:solidFill>
          </a:ln>
        </p:spPr>
      </p:pic>
      <p:sp>
        <p:nvSpPr>
          <p:cNvPr id="14" name="TextBox 13"/>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42</a:t>
            </a:fld>
            <a:endParaRPr lang="en-US" sz="1400" dirty="0">
              <a:solidFill>
                <a:schemeClr val="bg1"/>
              </a:solidFill>
              <a:latin typeface="Arial" pitchFamily="34" charset="0"/>
              <a:cs typeface="Arial" pitchFamily="34" charset="0"/>
            </a:endParaRPr>
          </a:p>
        </p:txBody>
      </p:sp>
      <p:grpSp>
        <p:nvGrpSpPr>
          <p:cNvPr id="25" name="Group 24" descr="The most common weld points are where the casters join the frame, where the rigidizer bar joins the frame, and sometimes near the axle."/>
          <p:cNvGrpSpPr/>
          <p:nvPr/>
        </p:nvGrpSpPr>
        <p:grpSpPr>
          <a:xfrm>
            <a:off x="4953000" y="990600"/>
            <a:ext cx="2184252" cy="2655332"/>
            <a:chOff x="5638800" y="3657600"/>
            <a:chExt cx="2184252" cy="2655332"/>
          </a:xfrm>
        </p:grpSpPr>
        <p:grpSp>
          <p:nvGrpSpPr>
            <p:cNvPr id="23" name="Group 22"/>
            <p:cNvGrpSpPr/>
            <p:nvPr/>
          </p:nvGrpSpPr>
          <p:grpSpPr>
            <a:xfrm>
              <a:off x="5867400" y="3657600"/>
              <a:ext cx="1840924" cy="2298888"/>
              <a:chOff x="5956378" y="3811258"/>
              <a:chExt cx="1840924" cy="2298888"/>
            </a:xfrm>
          </p:grpSpPr>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6378" y="3811258"/>
                <a:ext cx="1840924" cy="2298888"/>
              </a:xfrm>
              <a:prstGeom prst="rect">
                <a:avLst/>
              </a:prstGeom>
              <a:ln>
                <a:solidFill>
                  <a:srgbClr val="000000"/>
                </a:solidFill>
              </a:ln>
            </p:spPr>
          </p:pic>
          <p:sp>
            <p:nvSpPr>
              <p:cNvPr id="3" name="Right Arrow 2"/>
              <p:cNvSpPr/>
              <p:nvPr/>
            </p:nvSpPr>
            <p:spPr>
              <a:xfrm>
                <a:off x="7032980" y="3962400"/>
                <a:ext cx="272771" cy="176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347180" y="4350021"/>
                <a:ext cx="272771" cy="176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270980" y="4859562"/>
                <a:ext cx="272771" cy="176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5638800" y="5943600"/>
              <a:ext cx="2184252" cy="369332"/>
            </a:xfrm>
            <a:prstGeom prst="rect">
              <a:avLst/>
            </a:prstGeom>
            <a:noFill/>
          </p:spPr>
          <p:txBody>
            <a:bodyPr wrap="none" rtlCol="0">
              <a:spAutoFit/>
            </a:bodyPr>
            <a:lstStyle/>
            <a:p>
              <a:pPr algn="ctr"/>
              <a:r>
                <a:rPr lang="en-US" dirty="0" smtClean="0"/>
                <a:t>Common weld points</a:t>
              </a:r>
              <a:endParaRPr lang="en-US" dirty="0"/>
            </a:p>
          </p:txBody>
        </p:sp>
      </p:grpSp>
      <p:grpSp>
        <p:nvGrpSpPr>
          <p:cNvPr id="22" name="Group 21"/>
          <p:cNvGrpSpPr/>
          <p:nvPr/>
        </p:nvGrpSpPr>
        <p:grpSpPr>
          <a:xfrm>
            <a:off x="5181600" y="4038600"/>
            <a:ext cx="1691054" cy="2210973"/>
            <a:chOff x="6995746" y="3677014"/>
            <a:chExt cx="1691054" cy="2210973"/>
          </a:xfrm>
        </p:grpSpPr>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95746" y="3677014"/>
              <a:ext cx="1691054" cy="2210973"/>
            </a:xfrm>
            <a:prstGeom prst="rect">
              <a:avLst/>
            </a:prstGeom>
            <a:ln>
              <a:solidFill>
                <a:schemeClr val="tx1"/>
              </a:solidFill>
            </a:ln>
          </p:spPr>
        </p:pic>
        <p:sp>
          <p:nvSpPr>
            <p:cNvPr id="21" name="Oval 20"/>
            <p:cNvSpPr/>
            <p:nvPr/>
          </p:nvSpPr>
          <p:spPr>
            <a:xfrm>
              <a:off x="7688873" y="4210414"/>
              <a:ext cx="845525" cy="10063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1465534" y="3271521"/>
            <a:ext cx="1843999" cy="369332"/>
          </a:xfrm>
          <a:prstGeom prst="rect">
            <a:avLst/>
          </a:prstGeom>
          <a:noFill/>
        </p:spPr>
        <p:txBody>
          <a:bodyPr wrap="none" rtlCol="0">
            <a:spAutoFit/>
          </a:bodyPr>
          <a:lstStyle/>
          <a:p>
            <a:pPr algn="ctr"/>
            <a:r>
              <a:rPr lang="en-US" dirty="0" smtClean="0"/>
              <a:t>Inspect the frame</a:t>
            </a:r>
            <a:endParaRPr lang="en-US" dirty="0"/>
          </a:p>
        </p:txBody>
      </p:sp>
      <p:sp>
        <p:nvSpPr>
          <p:cNvPr id="26" name="TextBox 25"/>
          <p:cNvSpPr txBox="1"/>
          <p:nvPr/>
        </p:nvSpPr>
        <p:spPr>
          <a:xfrm>
            <a:off x="1257213" y="6248400"/>
            <a:ext cx="2377574" cy="369332"/>
          </a:xfrm>
          <a:prstGeom prst="rect">
            <a:avLst/>
          </a:prstGeom>
          <a:noFill/>
        </p:spPr>
        <p:txBody>
          <a:bodyPr wrap="none" rtlCol="0">
            <a:spAutoFit/>
          </a:bodyPr>
          <a:lstStyle/>
          <a:p>
            <a:pPr algn="ctr"/>
            <a:r>
              <a:rPr lang="en-US" dirty="0" smtClean="0"/>
              <a:t>Inspect the weld points</a:t>
            </a:r>
            <a:endParaRPr lang="en-US" dirty="0"/>
          </a:p>
        </p:txBody>
      </p:sp>
      <p:sp>
        <p:nvSpPr>
          <p:cNvPr id="27" name="TextBox 26"/>
          <p:cNvSpPr txBox="1"/>
          <p:nvPr/>
        </p:nvSpPr>
        <p:spPr>
          <a:xfrm>
            <a:off x="5338038" y="6248400"/>
            <a:ext cx="1443762" cy="369332"/>
          </a:xfrm>
          <a:prstGeom prst="rect">
            <a:avLst/>
          </a:prstGeom>
          <a:noFill/>
        </p:spPr>
        <p:txBody>
          <a:bodyPr wrap="none" rtlCol="0">
            <a:spAutoFit/>
          </a:bodyPr>
          <a:lstStyle/>
          <a:p>
            <a:pPr algn="ctr"/>
            <a:r>
              <a:rPr lang="en-US" dirty="0" smtClean="0"/>
              <a:t>Cracked weld</a:t>
            </a:r>
            <a:endParaRPr lang="en-US" dirty="0"/>
          </a:p>
        </p:txBody>
      </p:sp>
      <p:sp>
        <p:nvSpPr>
          <p:cNvPr id="28" name="TextBox 27"/>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4259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707"/>
            <a:ext cx="8153400" cy="954107"/>
          </a:xfrm>
          <a:prstGeom prst="rect">
            <a:avLst/>
          </a:prstGeom>
          <a:noFill/>
        </p:spPr>
        <p:txBody>
          <a:bodyPr wrap="square" rtlCol="0" anchor="ctr">
            <a:spAutoFit/>
          </a:bodyPr>
          <a:lstStyle/>
          <a:p>
            <a:pPr defTabSz="457200">
              <a:defRPr/>
            </a:pPr>
            <a:r>
              <a:rPr lang="en-US" sz="2800" b="1" dirty="0">
                <a:latin typeface="Calibri"/>
                <a:cs typeface="Calibri"/>
              </a:rPr>
              <a:t>Problems with the </a:t>
            </a:r>
            <a:r>
              <a:rPr lang="en-US" sz="2800" b="1" dirty="0" smtClean="0">
                <a:latin typeface="Calibri"/>
                <a:cs typeface="Calibri"/>
              </a:rPr>
              <a:t>folding mechanism </a:t>
            </a:r>
            <a:r>
              <a:rPr lang="en-US" sz="2800" b="1" dirty="0">
                <a:latin typeface="Calibri"/>
                <a:cs typeface="Calibri"/>
              </a:rPr>
              <a:t>may cause the wheelchair to collapse and injury to the user.</a:t>
            </a:r>
          </a:p>
        </p:txBody>
      </p:sp>
      <p:sp>
        <p:nvSpPr>
          <p:cNvPr id="3" name="TextBox 2"/>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4" name="TextBox 3"/>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43</a:t>
            </a:fld>
            <a:endParaRPr lang="en-US" sz="1400" dirty="0">
              <a:solidFill>
                <a:schemeClr val="bg1"/>
              </a:solidFill>
              <a:latin typeface="Arial" pitchFamily="34" charset="0"/>
              <a:cs typeface="Arial" pitchFamily="34" charset="0"/>
            </a:endParaRPr>
          </a:p>
        </p:txBody>
      </p:sp>
      <p:grpSp>
        <p:nvGrpSpPr>
          <p:cNvPr id="6" name="Group 5" descr="To fold the wheelchair, lift straight up on the top center and bottom center of the seat upholstery."/>
          <p:cNvGrpSpPr/>
          <p:nvPr/>
        </p:nvGrpSpPr>
        <p:grpSpPr>
          <a:xfrm>
            <a:off x="228600" y="4495800"/>
            <a:ext cx="8678183" cy="1828800"/>
            <a:chOff x="228600" y="4495800"/>
            <a:chExt cx="8678183" cy="182880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4499850"/>
              <a:ext cx="2737124" cy="1824750"/>
            </a:xfrm>
            <a:prstGeom prst="rect">
              <a:avLst/>
            </a:prstGeom>
            <a:ln>
              <a:solidFill>
                <a:schemeClr val="tx1"/>
              </a:solidFill>
            </a:ln>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4495800"/>
              <a:ext cx="2743200" cy="1828800"/>
            </a:xfrm>
            <a:prstGeom prst="rect">
              <a:avLst/>
            </a:prstGeom>
            <a:ln>
              <a:solidFill>
                <a:schemeClr val="tx1"/>
              </a:solidFill>
            </a:ln>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3583" y="4495800"/>
              <a:ext cx="2743200" cy="1828800"/>
            </a:xfrm>
            <a:prstGeom prst="rect">
              <a:avLst/>
            </a:prstGeom>
            <a:ln>
              <a:solidFill>
                <a:schemeClr val="tx1"/>
              </a:solidFill>
            </a:ln>
          </p:spPr>
        </p:pic>
      </p:grpSp>
      <p:grpSp>
        <p:nvGrpSpPr>
          <p:cNvPr id="13" name="Group 12" descr="The cross brace is the folding, X shaped part of the frame located underneath the wheelchair."/>
          <p:cNvGrpSpPr/>
          <p:nvPr/>
        </p:nvGrpSpPr>
        <p:grpSpPr>
          <a:xfrm>
            <a:off x="2895600" y="1056052"/>
            <a:ext cx="3536751" cy="3070416"/>
            <a:chOff x="273249" y="3066198"/>
            <a:chExt cx="3536751" cy="3070416"/>
          </a:xfrm>
        </p:grpSpPr>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3249" y="3148928"/>
              <a:ext cx="3536751" cy="2987686"/>
            </a:xfrm>
            <a:prstGeom prst="rect">
              <a:avLst/>
            </a:prstGeom>
            <a:ln>
              <a:solidFill>
                <a:srgbClr val="000000"/>
              </a:solidFill>
            </a:ln>
          </p:spPr>
        </p:pic>
        <p:sp>
          <p:nvSpPr>
            <p:cNvPr id="7" name="Oval 6"/>
            <p:cNvSpPr/>
            <p:nvPr/>
          </p:nvSpPr>
          <p:spPr>
            <a:xfrm>
              <a:off x="685800" y="3066198"/>
              <a:ext cx="2743200" cy="16582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468199" y="4126468"/>
            <a:ext cx="2391552" cy="369332"/>
          </a:xfrm>
          <a:prstGeom prst="rect">
            <a:avLst/>
          </a:prstGeom>
          <a:noFill/>
        </p:spPr>
        <p:txBody>
          <a:bodyPr wrap="none" rtlCol="0">
            <a:spAutoFit/>
          </a:bodyPr>
          <a:lstStyle/>
          <a:p>
            <a:pPr algn="ctr"/>
            <a:r>
              <a:rPr lang="en-US" dirty="0" smtClean="0"/>
              <a:t>Cross brace mechanism</a:t>
            </a:r>
            <a:endParaRPr lang="en-US" dirty="0"/>
          </a:p>
        </p:txBody>
      </p:sp>
      <p:sp>
        <p:nvSpPr>
          <p:cNvPr id="14" name="TextBox 13"/>
          <p:cNvSpPr txBox="1"/>
          <p:nvPr/>
        </p:nvSpPr>
        <p:spPr>
          <a:xfrm>
            <a:off x="2370844" y="6336268"/>
            <a:ext cx="4891083" cy="369332"/>
          </a:xfrm>
          <a:prstGeom prst="rect">
            <a:avLst/>
          </a:prstGeom>
          <a:noFill/>
        </p:spPr>
        <p:txBody>
          <a:bodyPr wrap="none" rtlCol="0">
            <a:spAutoFit/>
          </a:bodyPr>
          <a:lstStyle/>
          <a:p>
            <a:pPr algn="ctr"/>
            <a:r>
              <a:rPr lang="en-US" dirty="0" smtClean="0"/>
              <a:t>Inspect the folding mechanism functions properly</a:t>
            </a:r>
            <a:endParaRPr lang="en-US" dirty="0"/>
          </a:p>
        </p:txBody>
      </p:sp>
      <p:sp>
        <p:nvSpPr>
          <p:cNvPr id="15" name="TextBox 14"/>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774322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774" y="150928"/>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Suspension elements</a:t>
            </a:r>
            <a:endParaRPr lang="en-US" sz="3200" dirty="0">
              <a:solidFill>
                <a:schemeClr val="bg1"/>
              </a:solidFill>
              <a:latin typeface="Arial" pitchFamily="34" charset="0"/>
              <a:cs typeface="Arial" pitchFamily="34" charset="0"/>
            </a:endParaRPr>
          </a:p>
        </p:txBody>
      </p:sp>
      <p:sp>
        <p:nvSpPr>
          <p:cNvPr id="3" name="TextBox 2"/>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4" name="TextBox 3"/>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44</a:t>
            </a:fld>
            <a:endParaRPr lang="en-US" sz="1400" dirty="0">
              <a:solidFill>
                <a:schemeClr val="bg1"/>
              </a:solidFill>
              <a:latin typeface="Arial" pitchFamily="34" charset="0"/>
              <a:cs typeface="Arial" pitchFamily="34"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400" y="1295400"/>
            <a:ext cx="3773121" cy="4507468"/>
          </a:xfrm>
          <a:prstGeom prst="rect">
            <a:avLst/>
          </a:prstGeom>
          <a:ln>
            <a:solidFill>
              <a:srgbClr val="000000"/>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6977" y="960625"/>
            <a:ext cx="3519354" cy="2346236"/>
          </a:xfrm>
          <a:prstGeom prst="rect">
            <a:avLst/>
          </a:prstGeom>
          <a:ln>
            <a:solidFill>
              <a:schemeClr val="tx1"/>
            </a:solidFill>
          </a:ln>
        </p:spPr>
      </p:pic>
      <p:sp>
        <p:nvSpPr>
          <p:cNvPr id="9" name="TextBox 8"/>
          <p:cNvSpPr txBox="1"/>
          <p:nvPr/>
        </p:nvSpPr>
        <p:spPr>
          <a:xfrm>
            <a:off x="0" y="0"/>
            <a:ext cx="9158796" cy="954107"/>
          </a:xfrm>
          <a:prstGeom prst="rect">
            <a:avLst/>
          </a:prstGeom>
          <a:noFill/>
        </p:spPr>
        <p:txBody>
          <a:bodyPr wrap="square" rtlCol="0" anchor="ctr">
            <a:spAutoFit/>
          </a:bodyPr>
          <a:lstStyle/>
          <a:p>
            <a:r>
              <a:rPr lang="en-US" sz="2800" b="1" dirty="0"/>
              <a:t>Damaged suspension elements can make the wheelchair harder to drive and less stable when maneuvering obstacles.</a:t>
            </a:r>
            <a:endParaRPr lang="en-US" sz="2800" b="1" dirty="0">
              <a:latin typeface="+mj-lt"/>
              <a:cs typeface="Arial" pitchFamily="34" charset="0"/>
            </a:endParaRPr>
          </a:p>
        </p:txBody>
      </p:sp>
      <p:sp>
        <p:nvSpPr>
          <p:cNvPr id="10" name="TextBox 9"/>
          <p:cNvSpPr txBox="1"/>
          <p:nvPr/>
        </p:nvSpPr>
        <p:spPr>
          <a:xfrm>
            <a:off x="1210582" y="5802868"/>
            <a:ext cx="2828018" cy="369332"/>
          </a:xfrm>
          <a:prstGeom prst="rect">
            <a:avLst/>
          </a:prstGeom>
          <a:noFill/>
        </p:spPr>
        <p:txBody>
          <a:bodyPr wrap="none" rtlCol="0">
            <a:spAutoFit/>
          </a:bodyPr>
          <a:lstStyle/>
          <a:p>
            <a:pPr algn="ctr"/>
            <a:r>
              <a:rPr lang="en-US" dirty="0" smtClean="0"/>
              <a:t>Wheelchair with suspension</a:t>
            </a:r>
            <a:endParaRPr lang="en-US" dirty="0"/>
          </a:p>
        </p:txBody>
      </p:sp>
      <p:sp>
        <p:nvSpPr>
          <p:cNvPr id="11" name="TextBox 10"/>
          <p:cNvSpPr txBox="1"/>
          <p:nvPr/>
        </p:nvSpPr>
        <p:spPr>
          <a:xfrm>
            <a:off x="5601517" y="3288268"/>
            <a:ext cx="2170274" cy="369332"/>
          </a:xfrm>
          <a:prstGeom prst="rect">
            <a:avLst/>
          </a:prstGeom>
          <a:noFill/>
        </p:spPr>
        <p:txBody>
          <a:bodyPr wrap="none" rtlCol="0">
            <a:spAutoFit/>
          </a:bodyPr>
          <a:lstStyle/>
          <a:p>
            <a:pPr algn="ctr"/>
            <a:r>
              <a:rPr lang="en-US" dirty="0" smtClean="0"/>
              <a:t>Suspension elements</a:t>
            </a:r>
            <a:endParaRPr lang="en-US" dirty="0"/>
          </a:p>
        </p:txBody>
      </p:sp>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14633" y="3657600"/>
            <a:ext cx="1867642" cy="2968537"/>
          </a:xfrm>
          <a:prstGeom prst="rect">
            <a:avLst/>
          </a:prstGeom>
          <a:ln>
            <a:solidFill>
              <a:srgbClr val="000000"/>
            </a:solidFill>
          </a:ln>
        </p:spPr>
      </p:pic>
      <p:sp>
        <p:nvSpPr>
          <p:cNvPr id="13" name="TextBox 12"/>
          <p:cNvSpPr txBox="1"/>
          <p:nvPr/>
        </p:nvSpPr>
        <p:spPr>
          <a:xfrm>
            <a:off x="6985119" y="4793973"/>
            <a:ext cx="939681" cy="369332"/>
          </a:xfrm>
          <a:prstGeom prst="rect">
            <a:avLst/>
          </a:prstGeom>
          <a:noFill/>
        </p:spPr>
        <p:txBody>
          <a:bodyPr wrap="none" rtlCol="0">
            <a:spAutoFit/>
          </a:bodyPr>
          <a:lstStyle/>
          <a:p>
            <a:pPr algn="ctr"/>
            <a:r>
              <a:rPr lang="en-US" dirty="0" smtClean="0"/>
              <a:t>Damper</a:t>
            </a:r>
            <a:endParaRPr lang="en-US" dirty="0"/>
          </a:p>
        </p:txBody>
      </p:sp>
      <p:sp>
        <p:nvSpPr>
          <p:cNvPr id="15" name="Right Arrow 14"/>
          <p:cNvSpPr/>
          <p:nvPr/>
        </p:nvSpPr>
        <p:spPr>
          <a:xfrm rot="10800000">
            <a:off x="5994519" y="4815412"/>
            <a:ext cx="990600" cy="326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85119" y="5364629"/>
            <a:ext cx="939681" cy="369332"/>
          </a:xfrm>
          <a:prstGeom prst="rect">
            <a:avLst/>
          </a:prstGeom>
          <a:noFill/>
        </p:spPr>
        <p:txBody>
          <a:bodyPr wrap="square" rtlCol="0">
            <a:spAutoFit/>
          </a:bodyPr>
          <a:lstStyle/>
          <a:p>
            <a:pPr algn="ctr"/>
            <a:r>
              <a:rPr lang="en-US" dirty="0" smtClean="0"/>
              <a:t>Spring</a:t>
            </a:r>
            <a:endParaRPr lang="en-US" dirty="0"/>
          </a:p>
        </p:txBody>
      </p:sp>
      <p:sp>
        <p:nvSpPr>
          <p:cNvPr id="17" name="Right Arrow 16"/>
          <p:cNvSpPr/>
          <p:nvPr/>
        </p:nvSpPr>
        <p:spPr>
          <a:xfrm rot="10800000">
            <a:off x="5994519" y="5386068"/>
            <a:ext cx="990600" cy="326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0" y="3429000"/>
            <a:ext cx="457200" cy="6858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146919" y="1523999"/>
            <a:ext cx="762000" cy="1371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2800" y="6477000"/>
            <a:ext cx="1995996" cy="369332"/>
          </a:xfrm>
          <a:prstGeom prst="rect">
            <a:avLst/>
          </a:prstGeom>
          <a:noFill/>
        </p:spPr>
        <p:txBody>
          <a:bodyPr wrap="none" rtlCol="0">
            <a:spAutoFit/>
          </a:bodyPr>
          <a:lstStyle/>
          <a:p>
            <a:r>
              <a:rPr lang="en-US" b="1" dirty="0" smtClean="0">
                <a:solidFill>
                  <a:srgbClr val="0070C0"/>
                </a:solidFill>
              </a:rPr>
              <a:t>INSPECT MONTHLY</a:t>
            </a:r>
            <a:endParaRPr lang="en-US" b="1" dirty="0">
              <a:solidFill>
                <a:srgbClr val="0070C0"/>
              </a:solidFill>
            </a:endParaRPr>
          </a:p>
        </p:txBody>
      </p:sp>
    </p:spTree>
    <p:extLst>
      <p:ext uri="{BB962C8B-B14F-4D97-AF65-F5344CB8AC3E}">
        <p14:creationId xmlns:p14="http://schemas.microsoft.com/office/powerpoint/2010/main" val="2015427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0021"/>
            <a:ext cx="8382000" cy="584775"/>
          </a:xfrm>
          <a:prstGeom prst="rect">
            <a:avLst/>
          </a:prstGeom>
          <a:noFill/>
        </p:spPr>
        <p:txBody>
          <a:bodyPr wrap="square" rtlCol="0" anchor="ctr">
            <a:spAutoFit/>
          </a:bodyPr>
          <a:lstStyle/>
          <a:p>
            <a:pPr algn="ctr"/>
            <a:r>
              <a:rPr lang="en-US" sz="3200" b="1" dirty="0" smtClean="0">
                <a:solidFill>
                  <a:schemeClr val="bg1"/>
                </a:solidFill>
                <a:latin typeface="Arial" pitchFamily="34" charset="0"/>
                <a:cs typeface="Arial" pitchFamily="34" charset="0"/>
              </a:rPr>
              <a:t>Caring for a manual wheelchair at home</a:t>
            </a:r>
            <a:endParaRPr lang="en-US" sz="3200" b="1" dirty="0">
              <a:solidFill>
                <a:schemeClr val="bg1"/>
              </a:solidFill>
              <a:latin typeface="Arial" pitchFamily="34" charset="0"/>
              <a:cs typeface="Arial" pitchFamily="34" charset="0"/>
            </a:endParaRPr>
          </a:p>
        </p:txBody>
      </p:sp>
      <p:sp>
        <p:nvSpPr>
          <p:cNvPr id="3" name="TextBox 2"/>
          <p:cNvSpPr txBox="1"/>
          <p:nvPr/>
        </p:nvSpPr>
        <p:spPr>
          <a:xfrm>
            <a:off x="0" y="838200"/>
            <a:ext cx="9296400" cy="2923877"/>
          </a:xfrm>
          <a:prstGeom prst="rect">
            <a:avLst/>
          </a:prstGeom>
          <a:noFill/>
        </p:spPr>
        <p:txBody>
          <a:bodyPr wrap="square" rtlCol="0">
            <a:spAutoFit/>
          </a:bodyPr>
          <a:lstStyle/>
          <a:p>
            <a:pPr marL="285750" indent="-285750">
              <a:buFont typeface="Arial" pitchFamily="34" charset="0"/>
              <a:buChar char="•"/>
            </a:pPr>
            <a:endParaRPr lang="en-US" sz="3200" dirty="0" smtClean="0">
              <a:latin typeface="Arial" pitchFamily="34" charset="0"/>
              <a:cs typeface="Arial" pitchFamily="34" charset="0"/>
            </a:endParaRPr>
          </a:p>
          <a:p>
            <a:pPr lvl="1"/>
            <a:r>
              <a:rPr lang="en-US" sz="2800" b="1" dirty="0" smtClean="0">
                <a:latin typeface="Arial" pitchFamily="34" charset="0"/>
                <a:cs typeface="Arial" pitchFamily="34" charset="0"/>
              </a:rPr>
              <a:t>Action</a:t>
            </a:r>
            <a:r>
              <a:rPr lang="en-US" sz="2800" dirty="0" smtClean="0">
                <a:latin typeface="Arial" pitchFamily="34" charset="0"/>
                <a:cs typeface="Arial" pitchFamily="34" charset="0"/>
              </a:rPr>
              <a:t> items: maintenance activities that the wheelchair user or caregiver performs on the wheelchair.</a:t>
            </a:r>
          </a:p>
          <a:p>
            <a:pPr lvl="1"/>
            <a:endParaRPr lang="en-US" sz="2800" dirty="0">
              <a:latin typeface="Arial" pitchFamily="34" charset="0"/>
              <a:cs typeface="Arial" pitchFamily="34" charset="0"/>
            </a:endParaRPr>
          </a:p>
          <a:p>
            <a:pPr marL="285750" indent="-285750">
              <a:buFont typeface="Arial" pitchFamily="34" charset="0"/>
              <a:buChar char="•"/>
            </a:pP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5" name="TextBox 4"/>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45</a:t>
            </a:fld>
            <a:endParaRPr lang="en-US" sz="1400" dirty="0">
              <a:solidFill>
                <a:schemeClr val="bg1"/>
              </a:solidFill>
              <a:latin typeface="Arial" pitchFamily="34" charset="0"/>
              <a:cs typeface="Arial" pitchFamily="34" charset="0"/>
            </a:endParaRPr>
          </a:p>
        </p:txBody>
      </p:sp>
      <p:pic>
        <p:nvPicPr>
          <p:cNvPr id="6" name="Picture 2" descr="Clip art of a repairm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4004" y="3124200"/>
            <a:ext cx="2856748" cy="300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830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7" name="TextBox 6"/>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Action Items</a:t>
            </a:r>
            <a:endParaRPr lang="en-US" sz="3200" dirty="0">
              <a:solidFill>
                <a:schemeClr val="bg1"/>
              </a:solidFill>
              <a:latin typeface="Arial" pitchFamily="34" charset="0"/>
              <a:cs typeface="Arial" pitchFamily="34" charset="0"/>
            </a:endParaRPr>
          </a:p>
        </p:txBody>
      </p:sp>
      <p:sp>
        <p:nvSpPr>
          <p:cNvPr id="8" name="TextBox 7"/>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46</a:t>
            </a:fld>
            <a:endParaRPr lang="en-US" sz="1400" dirty="0">
              <a:solidFill>
                <a:schemeClr val="bg1"/>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62000716"/>
              </p:ext>
            </p:extLst>
          </p:nvPr>
        </p:nvGraphicFramePr>
        <p:xfrm>
          <a:off x="3276599" y="1066800"/>
          <a:ext cx="5638799" cy="5149517"/>
        </p:xfrm>
        <a:graphic>
          <a:graphicData uri="http://schemas.openxmlformats.org/drawingml/2006/table">
            <a:tbl>
              <a:tblPr>
                <a:tableStyleId>{793D81CF-94F2-401A-BA57-92F5A7B2D0C5}</a:tableStyleId>
              </a:tblPr>
              <a:tblGrid>
                <a:gridCol w="2074689"/>
                <a:gridCol w="3564110"/>
              </a:tblGrid>
              <a:tr h="780512">
                <a:tc gridSpan="2">
                  <a:txBody>
                    <a:bodyPr/>
                    <a:lstStyle/>
                    <a:p>
                      <a:pPr algn="ctr" fontAlgn="b"/>
                      <a:r>
                        <a:rPr lang="en-US" sz="2600" b="1" u="none" strike="noStrike" dirty="0" smtClean="0">
                          <a:effectLst/>
                          <a:latin typeface="Arial" pitchFamily="34" charset="0"/>
                          <a:cs typeface="Arial" pitchFamily="34" charset="0"/>
                        </a:rPr>
                        <a:t>Actions</a:t>
                      </a:r>
                      <a:r>
                        <a:rPr lang="en-US" sz="2600" b="1" u="none" strike="noStrike" baseline="0" dirty="0" smtClean="0">
                          <a:effectLst/>
                          <a:latin typeface="Arial" pitchFamily="34" charset="0"/>
                          <a:cs typeface="Arial" pitchFamily="34" charset="0"/>
                        </a:rPr>
                        <a:t> to maintain a manual wheelchair</a:t>
                      </a:r>
                      <a:endParaRPr lang="en-US" sz="2600" b="1" i="0" u="sng"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800" b="1" i="0" u="sng"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80512">
                <a:tc rowSpan="3">
                  <a:txBody>
                    <a:bodyPr/>
                    <a:lstStyle/>
                    <a:p>
                      <a:pPr algn="ctr" fontAlgn="b"/>
                      <a:r>
                        <a:rPr lang="en-US" sz="2600" b="0" i="0" u="none" strike="noStrike" dirty="0" smtClean="0">
                          <a:solidFill>
                            <a:srgbClr val="000000"/>
                          </a:solidFill>
                          <a:effectLst/>
                          <a:latin typeface="Arial" pitchFamily="34" charset="0"/>
                          <a:cs typeface="Arial" pitchFamily="34" charset="0"/>
                        </a:rPr>
                        <a:t>Cleaning your</a:t>
                      </a:r>
                      <a:r>
                        <a:rPr lang="en-US" sz="2600" b="0" i="0" u="none" strike="noStrike" baseline="0" dirty="0" smtClean="0">
                          <a:solidFill>
                            <a:srgbClr val="000000"/>
                          </a:solidFill>
                          <a:effectLst/>
                          <a:latin typeface="Arial" pitchFamily="34" charset="0"/>
                          <a:cs typeface="Arial" pitchFamily="34" charset="0"/>
                        </a:rPr>
                        <a:t> wheelchair</a:t>
                      </a:r>
                      <a:endParaRPr lang="en-US" sz="26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600" u="none" strike="noStrike" dirty="0" smtClean="0">
                          <a:effectLst/>
                          <a:latin typeface="Arial" pitchFamily="34" charset="0"/>
                          <a:cs typeface="Arial" pitchFamily="34" charset="0"/>
                        </a:rPr>
                        <a:t>Wheelchair </a:t>
                      </a:r>
                      <a:r>
                        <a:rPr lang="en-US" sz="2600" u="none" strike="noStrike" dirty="0">
                          <a:effectLst/>
                          <a:latin typeface="Arial" pitchFamily="34" charset="0"/>
                          <a:cs typeface="Arial" pitchFamily="34" charset="0"/>
                        </a:rPr>
                        <a:t>and cushion</a:t>
                      </a:r>
                      <a:endParaRPr lang="en-US" sz="26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4891">
                <a:tc vMerge="1">
                  <a:txBody>
                    <a:bodyPr/>
                    <a:lstStyle/>
                    <a:p>
                      <a:pPr algn="l" fontAlgn="b"/>
                      <a:endParaRPr lang="en-US" sz="2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2600" u="none" strike="noStrike" dirty="0" smtClean="0">
                          <a:effectLst/>
                          <a:latin typeface="Arial" pitchFamily="34" charset="0"/>
                          <a:cs typeface="Arial" pitchFamily="34" charset="0"/>
                        </a:rPr>
                        <a:t>Caster </a:t>
                      </a:r>
                      <a:r>
                        <a:rPr lang="en-US" sz="2600" u="none" strike="noStrike" dirty="0">
                          <a:effectLst/>
                          <a:latin typeface="Arial" pitchFamily="34" charset="0"/>
                          <a:cs typeface="Arial" pitchFamily="34" charset="0"/>
                        </a:rPr>
                        <a:t>axle</a:t>
                      </a:r>
                      <a:endParaRPr lang="en-US" sz="26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0512">
                <a:tc vMerge="1">
                  <a:txBody>
                    <a:bodyPr/>
                    <a:lstStyle/>
                    <a:p>
                      <a:pPr algn="l" fontAlgn="b"/>
                      <a:endParaRPr lang="en-US" sz="2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2600" u="none" strike="noStrike" dirty="0" smtClean="0">
                          <a:effectLst/>
                          <a:latin typeface="Arial" pitchFamily="34" charset="0"/>
                          <a:cs typeface="Arial" pitchFamily="34" charset="0"/>
                        </a:rPr>
                        <a:t>Quick </a:t>
                      </a:r>
                      <a:r>
                        <a:rPr lang="en-US" sz="2600" u="none" strike="noStrike" dirty="0">
                          <a:effectLst/>
                          <a:latin typeface="Arial" pitchFamily="34" charset="0"/>
                          <a:cs typeface="Arial" pitchFamily="34" charset="0"/>
                        </a:rPr>
                        <a:t>release </a:t>
                      </a:r>
                      <a:r>
                        <a:rPr lang="en-US" sz="2600" u="none" strike="noStrike" dirty="0" smtClean="0">
                          <a:effectLst/>
                          <a:latin typeface="Arial" pitchFamily="34" charset="0"/>
                          <a:cs typeface="Arial" pitchFamily="34" charset="0"/>
                        </a:rPr>
                        <a:t>wheel</a:t>
                      </a:r>
                      <a:endParaRPr lang="en-US" sz="26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43347">
                <a:tc gridSpan="2">
                  <a:txBody>
                    <a:bodyPr/>
                    <a:lstStyle/>
                    <a:p>
                      <a:pPr algn="ctr" fontAlgn="b"/>
                      <a:r>
                        <a:rPr lang="en-US" sz="2600" u="none" strike="noStrike" dirty="0">
                          <a:effectLst/>
                          <a:latin typeface="Arial" pitchFamily="34" charset="0"/>
                          <a:cs typeface="Arial" pitchFamily="34" charset="0"/>
                        </a:rPr>
                        <a:t>Lubricate moving parts</a:t>
                      </a:r>
                      <a:endParaRPr lang="en-US" sz="26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2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1937376">
                <a:tc gridSpan="2">
                  <a:txBody>
                    <a:bodyPr/>
                    <a:lstStyle/>
                    <a:p>
                      <a:pPr algn="ctr" fontAlgn="b"/>
                      <a:r>
                        <a:rPr lang="en-US" sz="2600" u="none" strike="noStrike" dirty="0">
                          <a:effectLst/>
                          <a:latin typeface="Arial" pitchFamily="34" charset="0"/>
                          <a:cs typeface="Arial" pitchFamily="34" charset="0"/>
                        </a:rPr>
                        <a:t>Have wheelchair professionally serviced</a:t>
                      </a:r>
                      <a:endParaRPr lang="en-US" sz="26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2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bl>
          </a:graphicData>
        </a:graphic>
      </p:graphicFrame>
      <p:sp>
        <p:nvSpPr>
          <p:cNvPr id="6" name="Rectangle 5"/>
          <p:cNvSpPr/>
          <p:nvPr/>
        </p:nvSpPr>
        <p:spPr>
          <a:xfrm>
            <a:off x="3276600" y="1828800"/>
            <a:ext cx="5638800" cy="19658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76599" y="3886200"/>
            <a:ext cx="5638800" cy="3926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76599" y="4387334"/>
            <a:ext cx="5638800" cy="178486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44477" y="2971800"/>
            <a:ext cx="2213324" cy="369332"/>
            <a:chOff x="89565" y="3457574"/>
            <a:chExt cx="2213324" cy="369332"/>
          </a:xfrm>
        </p:grpSpPr>
        <p:sp>
          <p:nvSpPr>
            <p:cNvPr id="13" name="Rectangle 12"/>
            <p:cNvSpPr/>
            <p:nvPr/>
          </p:nvSpPr>
          <p:spPr>
            <a:xfrm>
              <a:off x="89565" y="3457574"/>
              <a:ext cx="367636" cy="323850"/>
            </a:xfrm>
            <a:prstGeom prst="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99089" y="3457574"/>
              <a:ext cx="1703800" cy="369332"/>
            </a:xfrm>
            <a:prstGeom prst="rect">
              <a:avLst/>
            </a:prstGeom>
            <a:noFill/>
          </p:spPr>
          <p:txBody>
            <a:bodyPr wrap="none" rtlCol="0">
              <a:spAutoFit/>
            </a:bodyPr>
            <a:lstStyle/>
            <a:p>
              <a:r>
                <a:rPr lang="en-US" dirty="0" smtClean="0"/>
                <a:t>Monthly actions</a:t>
              </a:r>
              <a:endParaRPr lang="en-US" dirty="0"/>
            </a:p>
          </p:txBody>
        </p:sp>
      </p:grpSp>
      <p:grpSp>
        <p:nvGrpSpPr>
          <p:cNvPr id="15" name="Group 14"/>
          <p:cNvGrpSpPr/>
          <p:nvPr/>
        </p:nvGrpSpPr>
        <p:grpSpPr>
          <a:xfrm>
            <a:off x="241965" y="3609974"/>
            <a:ext cx="2313929" cy="369332"/>
            <a:chOff x="89565" y="3457574"/>
            <a:chExt cx="2313929" cy="369332"/>
          </a:xfrm>
        </p:grpSpPr>
        <p:sp>
          <p:nvSpPr>
            <p:cNvPr id="16" name="Rectangle 15"/>
            <p:cNvSpPr/>
            <p:nvPr/>
          </p:nvSpPr>
          <p:spPr>
            <a:xfrm>
              <a:off x="89565" y="3457574"/>
              <a:ext cx="367636" cy="323850"/>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99089" y="3457574"/>
              <a:ext cx="1804405" cy="369332"/>
            </a:xfrm>
            <a:prstGeom prst="rect">
              <a:avLst/>
            </a:prstGeom>
            <a:noFill/>
          </p:spPr>
          <p:txBody>
            <a:bodyPr wrap="none" rtlCol="0">
              <a:spAutoFit/>
            </a:bodyPr>
            <a:lstStyle/>
            <a:p>
              <a:r>
                <a:rPr lang="en-US" dirty="0" smtClean="0"/>
                <a:t>Quarterly actions</a:t>
              </a:r>
              <a:endParaRPr lang="en-US" dirty="0"/>
            </a:p>
          </p:txBody>
        </p:sp>
      </p:grpSp>
      <p:grpSp>
        <p:nvGrpSpPr>
          <p:cNvPr id="18" name="Group 17"/>
          <p:cNvGrpSpPr/>
          <p:nvPr/>
        </p:nvGrpSpPr>
        <p:grpSpPr>
          <a:xfrm>
            <a:off x="228600" y="4278868"/>
            <a:ext cx="1977683" cy="369332"/>
            <a:chOff x="89565" y="3457574"/>
            <a:chExt cx="1977683" cy="369332"/>
          </a:xfrm>
        </p:grpSpPr>
        <p:sp>
          <p:nvSpPr>
            <p:cNvPr id="19" name="Rectangle 18"/>
            <p:cNvSpPr/>
            <p:nvPr/>
          </p:nvSpPr>
          <p:spPr>
            <a:xfrm>
              <a:off x="89565" y="3457574"/>
              <a:ext cx="367636" cy="323850"/>
            </a:xfrm>
            <a:prstGeom prst="rect">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99089" y="3457574"/>
              <a:ext cx="1468159" cy="369332"/>
            </a:xfrm>
            <a:prstGeom prst="rect">
              <a:avLst/>
            </a:prstGeom>
            <a:noFill/>
          </p:spPr>
          <p:txBody>
            <a:bodyPr wrap="none" rtlCol="0">
              <a:spAutoFit/>
            </a:bodyPr>
            <a:lstStyle/>
            <a:p>
              <a:r>
                <a:rPr lang="en-US" dirty="0" smtClean="0"/>
                <a:t>Yearly actions</a:t>
              </a:r>
              <a:endParaRPr lang="en-US" dirty="0"/>
            </a:p>
          </p:txBody>
        </p:sp>
      </p:grpSp>
    </p:spTree>
    <p:extLst>
      <p:ext uri="{BB962C8B-B14F-4D97-AF65-F5344CB8AC3E}">
        <p14:creationId xmlns:p14="http://schemas.microsoft.com/office/powerpoint/2010/main" val="94548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Pneumatic tires</a:t>
            </a:r>
            <a:endParaRPr lang="en-US" sz="3200" dirty="0">
              <a:solidFill>
                <a:schemeClr val="bg1"/>
              </a:solidFill>
              <a:latin typeface="Arial" pitchFamily="34" charset="0"/>
              <a:cs typeface="Arial" pitchFamily="34" charset="0"/>
            </a:endParaRPr>
          </a:p>
        </p:txBody>
      </p:sp>
      <p:sp>
        <p:nvSpPr>
          <p:cNvPr id="8" name="TextBox 7"/>
          <p:cNvSpPr txBox="1"/>
          <p:nvPr/>
        </p:nvSpPr>
        <p:spPr>
          <a:xfrm>
            <a:off x="2533649" y="990600"/>
            <a:ext cx="6484775" cy="400110"/>
          </a:xfrm>
          <a:prstGeom prst="rect">
            <a:avLst/>
          </a:prstGeom>
          <a:noFill/>
        </p:spPr>
        <p:txBody>
          <a:bodyPr wrap="square" rtlCol="0">
            <a:spAutoFit/>
          </a:bodyPr>
          <a:lstStyle/>
          <a:p>
            <a:endParaRPr lang="en-US" sz="2000" dirty="0">
              <a:latin typeface="Arial" pitchFamily="34" charset="0"/>
              <a:cs typeface="Arial" pitchFamily="34" charset="0"/>
            </a:endParaRPr>
          </a:p>
        </p:txBody>
      </p:sp>
      <p:sp>
        <p:nvSpPr>
          <p:cNvPr id="10" name="TextBox 9"/>
          <p:cNvSpPr txBox="1"/>
          <p:nvPr/>
        </p:nvSpPr>
        <p:spPr>
          <a:xfrm>
            <a:off x="0" y="2743200"/>
            <a:ext cx="9166698" cy="1323439"/>
          </a:xfrm>
          <a:prstGeom prst="rect">
            <a:avLst/>
          </a:prstGeom>
          <a:solidFill>
            <a:srgbClr val="FF0000"/>
          </a:solidFill>
        </p:spPr>
        <p:txBody>
          <a:bodyPr wrap="square" rtlCol="0">
            <a:spAutoFit/>
          </a:bodyPr>
          <a:lstStyle/>
          <a:p>
            <a:pPr algn="ctr"/>
            <a:r>
              <a:rPr lang="en-US" sz="8000" b="1" dirty="0" smtClean="0"/>
              <a:t>Monthly Actions</a:t>
            </a:r>
            <a:endParaRPr lang="en-US" sz="8000" b="1" dirty="0"/>
          </a:p>
        </p:txBody>
      </p:sp>
    </p:spTree>
    <p:extLst>
      <p:ext uri="{BB962C8B-B14F-4D97-AF65-F5344CB8AC3E}">
        <p14:creationId xmlns:p14="http://schemas.microsoft.com/office/powerpoint/2010/main" val="3025342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6628" y="4209247"/>
            <a:ext cx="128726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0"/>
            <a:ext cx="9144000" cy="954107"/>
          </a:xfrm>
          <a:prstGeom prst="rect">
            <a:avLst/>
          </a:prstGeom>
          <a:noFill/>
        </p:spPr>
        <p:txBody>
          <a:bodyPr wrap="square" rtlCol="0" anchor="ctr">
            <a:spAutoFit/>
          </a:bodyPr>
          <a:lstStyle/>
          <a:p>
            <a:r>
              <a:rPr lang="en-US" sz="2800" b="1" dirty="0">
                <a:latin typeface="Calibri"/>
                <a:cs typeface="Calibri"/>
              </a:rPr>
              <a:t>Wipe down the wheelchair frame with a clean, damp rag and </a:t>
            </a:r>
            <a:r>
              <a:rPr lang="en-US" sz="2800" b="1" dirty="0" smtClean="0">
                <a:latin typeface="Calibri"/>
                <a:cs typeface="Calibri"/>
              </a:rPr>
              <a:t>soap.</a:t>
            </a:r>
            <a:endParaRPr lang="en-US" sz="2800" b="1" dirty="0">
              <a:latin typeface="Calibri"/>
              <a:cs typeface="Calibri"/>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4400" y="991901"/>
            <a:ext cx="1981200" cy="2436738"/>
          </a:xfrm>
          <a:prstGeom prst="rect">
            <a:avLst/>
          </a:prstGeom>
          <a:ln>
            <a:solidFill>
              <a:srgbClr val="223C5C"/>
            </a:solidFill>
          </a:ln>
        </p:spPr>
      </p:pic>
      <p:sp>
        <p:nvSpPr>
          <p:cNvPr id="7" name="TextBox 6"/>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48</a:t>
            </a:fld>
            <a:endParaRPr lang="en-US" sz="1400" dirty="0">
              <a:solidFill>
                <a:schemeClr val="bg1"/>
              </a:solidFill>
              <a:latin typeface="Arial" pitchFamily="34" charset="0"/>
              <a:cs typeface="Arial" pitchFamily="34" charset="0"/>
            </a:endParaRPr>
          </a:p>
        </p:txBody>
      </p:sp>
      <p:grpSp>
        <p:nvGrpSpPr>
          <p:cNvPr id="20" name="Group 19"/>
          <p:cNvGrpSpPr/>
          <p:nvPr/>
        </p:nvGrpSpPr>
        <p:grpSpPr>
          <a:xfrm>
            <a:off x="518739" y="5673614"/>
            <a:ext cx="871568" cy="914400"/>
            <a:chOff x="5943600" y="3657600"/>
            <a:chExt cx="1371600" cy="1295400"/>
          </a:xfrm>
        </p:grpSpPr>
        <p:sp>
          <p:nvSpPr>
            <p:cNvPr id="6" name="Rectangle 5"/>
            <p:cNvSpPr/>
            <p:nvPr/>
          </p:nvSpPr>
          <p:spPr>
            <a:xfrm>
              <a:off x="6019800" y="3715631"/>
              <a:ext cx="1219200" cy="1161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82588" y="3810000"/>
              <a:ext cx="1080212"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5943600" y="3657600"/>
              <a:ext cx="1371600" cy="1295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43600" y="3657600"/>
              <a:ext cx="1371600" cy="12954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84602" y="3886200"/>
            <a:ext cx="1539845" cy="369332"/>
          </a:xfrm>
          <a:prstGeom prst="rect">
            <a:avLst/>
          </a:prstGeom>
          <a:noFill/>
        </p:spPr>
        <p:txBody>
          <a:bodyPr wrap="none" rtlCol="0">
            <a:spAutoFit/>
          </a:bodyPr>
          <a:lstStyle/>
          <a:p>
            <a:pPr algn="ctr"/>
            <a:r>
              <a:rPr lang="en-US" dirty="0" smtClean="0"/>
              <a:t>Machine wash</a:t>
            </a:r>
            <a:endParaRPr lang="en-US" dirty="0"/>
          </a:p>
        </p:txBody>
      </p:sp>
      <p:sp>
        <p:nvSpPr>
          <p:cNvPr id="17" name="TextBox 16"/>
          <p:cNvSpPr txBox="1"/>
          <p:nvPr/>
        </p:nvSpPr>
        <p:spPr>
          <a:xfrm>
            <a:off x="0" y="5234256"/>
            <a:ext cx="1909049" cy="369332"/>
          </a:xfrm>
          <a:prstGeom prst="rect">
            <a:avLst/>
          </a:prstGeom>
          <a:noFill/>
        </p:spPr>
        <p:txBody>
          <a:bodyPr wrap="none" rtlCol="0">
            <a:spAutoFit/>
          </a:bodyPr>
          <a:lstStyle/>
          <a:p>
            <a:pPr algn="ctr"/>
            <a:r>
              <a:rPr lang="en-US" dirty="0" smtClean="0"/>
              <a:t>Do not tumble dry</a:t>
            </a:r>
            <a:endParaRPr lang="en-US" dirty="0"/>
          </a:p>
        </p:txBody>
      </p:sp>
      <p:pic>
        <p:nvPicPr>
          <p:cNvPr id="1331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71301" y="977598"/>
            <a:ext cx="2719900" cy="24383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2789" y="4122968"/>
            <a:ext cx="2529523" cy="16788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descr="Cushion with a label indicating which sides of the cushion correspond to which directions, aiding in positioning the cushion on a wheelchai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53000" y="4142448"/>
            <a:ext cx="3411511" cy="1678862"/>
          </a:xfrm>
          <a:prstGeom prst="rect">
            <a:avLst/>
          </a:prstGeom>
          <a:ln>
            <a:solidFill>
              <a:srgbClr val="000000"/>
            </a:solidFill>
          </a:ln>
        </p:spPr>
      </p:pic>
      <p:sp>
        <p:nvSpPr>
          <p:cNvPr id="10" name="TextBox 9"/>
          <p:cNvSpPr txBox="1"/>
          <p:nvPr/>
        </p:nvSpPr>
        <p:spPr>
          <a:xfrm>
            <a:off x="2012789" y="5834106"/>
            <a:ext cx="2529523" cy="646331"/>
          </a:xfrm>
          <a:prstGeom prst="rect">
            <a:avLst/>
          </a:prstGeom>
          <a:noFill/>
        </p:spPr>
        <p:txBody>
          <a:bodyPr wrap="square" rtlCol="0">
            <a:spAutoFit/>
          </a:bodyPr>
          <a:lstStyle/>
          <a:p>
            <a:pPr algn="ctr"/>
            <a:r>
              <a:rPr lang="en-US" dirty="0" smtClean="0"/>
              <a:t>Dry cover on towel away from direct sunlight</a:t>
            </a:r>
            <a:endParaRPr lang="en-US" dirty="0"/>
          </a:p>
        </p:txBody>
      </p:sp>
      <p:sp>
        <p:nvSpPr>
          <p:cNvPr id="21" name="TextBox 20"/>
          <p:cNvSpPr txBox="1"/>
          <p:nvPr/>
        </p:nvSpPr>
        <p:spPr>
          <a:xfrm>
            <a:off x="7391400" y="6488668"/>
            <a:ext cx="1825500" cy="369332"/>
          </a:xfrm>
          <a:prstGeom prst="rect">
            <a:avLst/>
          </a:prstGeom>
          <a:noFill/>
        </p:spPr>
        <p:txBody>
          <a:bodyPr wrap="none" rtlCol="0">
            <a:spAutoFit/>
          </a:bodyPr>
          <a:lstStyle/>
          <a:p>
            <a:r>
              <a:rPr lang="en-US" b="1" dirty="0" smtClean="0">
                <a:solidFill>
                  <a:srgbClr val="0070C0"/>
                </a:solidFill>
              </a:rPr>
              <a:t>CLEAN MONTHLY</a:t>
            </a:r>
            <a:endParaRPr lang="en-US" b="1" dirty="0">
              <a:solidFill>
                <a:srgbClr val="0070C0"/>
              </a:solidFill>
            </a:endParaRPr>
          </a:p>
        </p:txBody>
      </p:sp>
      <p:sp>
        <p:nvSpPr>
          <p:cNvPr id="22" name="TextBox 21"/>
          <p:cNvSpPr txBox="1"/>
          <p:nvPr/>
        </p:nvSpPr>
        <p:spPr>
          <a:xfrm>
            <a:off x="1447799" y="3429000"/>
            <a:ext cx="6465487" cy="369332"/>
          </a:xfrm>
          <a:prstGeom prst="rect">
            <a:avLst/>
          </a:prstGeom>
          <a:noFill/>
        </p:spPr>
        <p:txBody>
          <a:bodyPr wrap="square" rtlCol="0">
            <a:spAutoFit/>
          </a:bodyPr>
          <a:lstStyle/>
          <a:p>
            <a:pPr algn="ctr"/>
            <a:r>
              <a:rPr lang="en-US" dirty="0" smtClean="0"/>
              <a:t>Wipe down the frame with a clean damp rag and soap.</a:t>
            </a:r>
            <a:endParaRPr lang="en-US" dirty="0"/>
          </a:p>
        </p:txBody>
      </p:sp>
      <p:sp>
        <p:nvSpPr>
          <p:cNvPr id="23" name="TextBox 22"/>
          <p:cNvSpPr txBox="1"/>
          <p:nvPr/>
        </p:nvSpPr>
        <p:spPr>
          <a:xfrm>
            <a:off x="4953000" y="5803151"/>
            <a:ext cx="3411512" cy="646331"/>
          </a:xfrm>
          <a:prstGeom prst="rect">
            <a:avLst/>
          </a:prstGeom>
          <a:noFill/>
        </p:spPr>
        <p:txBody>
          <a:bodyPr wrap="square" rtlCol="0">
            <a:spAutoFit/>
          </a:bodyPr>
          <a:lstStyle/>
          <a:p>
            <a:pPr algn="ctr"/>
            <a:r>
              <a:rPr lang="en-US" dirty="0" smtClean="0"/>
              <a:t>When finished, place the cushion back in the correct position</a:t>
            </a:r>
            <a:endParaRPr lang="en-US" dirty="0"/>
          </a:p>
        </p:txBody>
      </p:sp>
      <p:pic>
        <p:nvPicPr>
          <p:cNvPr id="24"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943600" y="990600"/>
            <a:ext cx="2138190"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36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9707"/>
            <a:ext cx="8610600" cy="954107"/>
          </a:xfrm>
          <a:prstGeom prst="rect">
            <a:avLst/>
          </a:prstGeom>
          <a:noFill/>
        </p:spPr>
        <p:txBody>
          <a:bodyPr wrap="square" rtlCol="0" anchor="ctr">
            <a:spAutoFit/>
          </a:bodyPr>
          <a:lstStyle/>
          <a:p>
            <a:pPr defTabSz="457200">
              <a:defRPr/>
            </a:pPr>
            <a:r>
              <a:rPr lang="en-US" sz="2800" b="1" dirty="0" smtClean="0">
                <a:latin typeface="Calibri"/>
                <a:cs typeface="Calibri"/>
              </a:rPr>
              <a:t>Clean caster axels, hair </a:t>
            </a:r>
            <a:r>
              <a:rPr lang="en-US" sz="2800" b="1" dirty="0">
                <a:latin typeface="Calibri"/>
                <a:cs typeface="Calibri"/>
              </a:rPr>
              <a:t>especially can twist around the bearings and cause breakage.</a:t>
            </a: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pic>
        <p:nvPicPr>
          <p:cNvPr id="5" name="Picture 4" descr="User cleaning casters with a ra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399" y="4180372"/>
            <a:ext cx="2819401" cy="2372828"/>
          </a:xfrm>
          <a:prstGeom prst="rect">
            <a:avLst/>
          </a:prstGeom>
          <a:ln>
            <a:solidFill>
              <a:srgbClr val="223C5C"/>
            </a:solidFill>
          </a:ln>
        </p:spPr>
      </p:pic>
      <p:sp>
        <p:nvSpPr>
          <p:cNvPr id="7" name="TextBox 6"/>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49</a:t>
            </a:fld>
            <a:endParaRPr lang="en-US" sz="1400" dirty="0">
              <a:solidFill>
                <a:schemeClr val="bg1"/>
              </a:solidFill>
              <a:latin typeface="Arial" pitchFamily="34" charset="0"/>
              <a:cs typeface="Arial"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8200" y="1981200"/>
            <a:ext cx="3434235" cy="3124200"/>
          </a:xfrm>
          <a:prstGeom prst="rect">
            <a:avLst/>
          </a:prstGeom>
          <a:ln>
            <a:solidFill>
              <a:schemeClr val="tx1"/>
            </a:solidFill>
          </a:ln>
        </p:spPr>
      </p:pic>
      <p:sp>
        <p:nvSpPr>
          <p:cNvPr id="8" name="TextBox 7"/>
          <p:cNvSpPr txBox="1"/>
          <p:nvPr/>
        </p:nvSpPr>
        <p:spPr>
          <a:xfrm>
            <a:off x="7315200" y="6488668"/>
            <a:ext cx="1825500" cy="369332"/>
          </a:xfrm>
          <a:prstGeom prst="rect">
            <a:avLst/>
          </a:prstGeom>
          <a:noFill/>
        </p:spPr>
        <p:txBody>
          <a:bodyPr wrap="none" rtlCol="0">
            <a:spAutoFit/>
          </a:bodyPr>
          <a:lstStyle/>
          <a:p>
            <a:r>
              <a:rPr lang="en-US" b="1" dirty="0" smtClean="0">
                <a:solidFill>
                  <a:srgbClr val="0070C0"/>
                </a:solidFill>
              </a:rPr>
              <a:t>CLEAN MONTHLY</a:t>
            </a:r>
            <a:endParaRPr lang="en-US" b="1" dirty="0">
              <a:solidFill>
                <a:srgbClr val="0070C0"/>
              </a:solidFill>
            </a:endParaRPr>
          </a:p>
        </p:txBody>
      </p:sp>
      <p:pic>
        <p:nvPicPr>
          <p:cNvPr id="14338" name="Picture 2" descr="User cleaning his casters by pulling out hair by hand."/>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87399" y="1133688"/>
            <a:ext cx="2819401" cy="2649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572000" y="5105400"/>
            <a:ext cx="3505200" cy="646331"/>
          </a:xfrm>
          <a:prstGeom prst="rect">
            <a:avLst/>
          </a:prstGeom>
          <a:noFill/>
        </p:spPr>
        <p:txBody>
          <a:bodyPr wrap="square" rtlCol="0">
            <a:spAutoFit/>
          </a:bodyPr>
          <a:lstStyle/>
          <a:p>
            <a:pPr algn="ctr"/>
            <a:r>
              <a:rPr lang="en-US" dirty="0" smtClean="0"/>
              <a:t>Dirt and hair removed from a caster</a:t>
            </a:r>
            <a:endParaRPr lang="en-US" dirty="0"/>
          </a:p>
        </p:txBody>
      </p:sp>
      <p:sp>
        <p:nvSpPr>
          <p:cNvPr id="26" name="TextBox 25"/>
          <p:cNvSpPr txBox="1"/>
          <p:nvPr/>
        </p:nvSpPr>
        <p:spPr>
          <a:xfrm>
            <a:off x="787400" y="3718516"/>
            <a:ext cx="2819400" cy="369332"/>
          </a:xfrm>
          <a:prstGeom prst="rect">
            <a:avLst/>
          </a:prstGeom>
          <a:noFill/>
        </p:spPr>
        <p:txBody>
          <a:bodyPr wrap="square" rtlCol="0">
            <a:spAutoFit/>
          </a:bodyPr>
          <a:lstStyle/>
          <a:p>
            <a:pPr algn="ctr"/>
            <a:r>
              <a:rPr lang="en-US" dirty="0" smtClean="0"/>
              <a:t>Cleaning the casters</a:t>
            </a:r>
            <a:endParaRPr lang="en-US" dirty="0"/>
          </a:p>
        </p:txBody>
      </p:sp>
    </p:spTree>
    <p:extLst>
      <p:ext uri="{BB962C8B-B14F-4D97-AF65-F5344CB8AC3E}">
        <p14:creationId xmlns:p14="http://schemas.microsoft.com/office/powerpoint/2010/main" val="1746644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3111"/>
            <a:ext cx="8763000" cy="707886"/>
          </a:xfrm>
          <a:prstGeom prst="rect">
            <a:avLst/>
          </a:prstGeom>
          <a:noFill/>
        </p:spPr>
        <p:txBody>
          <a:bodyPr wrap="square" rtlCol="0" anchor="ctr">
            <a:spAutoFit/>
          </a:bodyPr>
          <a:lstStyle/>
          <a:p>
            <a:pPr algn="ctr"/>
            <a:r>
              <a:rPr lang="en-US" sz="4000" b="1" dirty="0" smtClean="0">
                <a:latin typeface="+mj-lt"/>
                <a:cs typeface="Arial" pitchFamily="34" charset="0"/>
              </a:rPr>
              <a:t>Learning objectives</a:t>
            </a:r>
            <a:endParaRPr lang="en-US" sz="4000" b="1" dirty="0">
              <a:latin typeface="+mj-lt"/>
              <a:cs typeface="Arial" pitchFamily="34" charset="0"/>
            </a:endParaRPr>
          </a:p>
        </p:txBody>
      </p:sp>
      <p:sp>
        <p:nvSpPr>
          <p:cNvPr id="3" name="Rectangle 2"/>
          <p:cNvSpPr/>
          <p:nvPr/>
        </p:nvSpPr>
        <p:spPr>
          <a:xfrm>
            <a:off x="228600" y="1219200"/>
            <a:ext cx="8534400" cy="5509200"/>
          </a:xfrm>
          <a:prstGeom prst="rect">
            <a:avLst/>
          </a:prstGeom>
        </p:spPr>
        <p:txBody>
          <a:bodyPr wrap="square">
            <a:spAutoFit/>
          </a:bodyPr>
          <a:lstStyle/>
          <a:p>
            <a:pPr marL="457200" lvl="0" indent="-457200">
              <a:buFont typeface="Arial" panose="020B0604020202020204" pitchFamily="34" charset="0"/>
              <a:buChar char="•"/>
            </a:pPr>
            <a:r>
              <a:rPr lang="en-US" sz="3200" dirty="0">
                <a:latin typeface="+mj-lt"/>
                <a:cs typeface="Arial" pitchFamily="34" charset="0"/>
              </a:rPr>
              <a:t>Recognize the importance of completing wheelchair maintenance</a:t>
            </a:r>
          </a:p>
          <a:p>
            <a:pPr marL="457200" lvl="0" indent="-457200">
              <a:buFont typeface="Arial" panose="020B0604020202020204" pitchFamily="34" charset="0"/>
              <a:buChar char="•"/>
            </a:pPr>
            <a:endParaRPr lang="en-US" sz="3200" dirty="0">
              <a:latin typeface="+mj-lt"/>
              <a:cs typeface="Arial" pitchFamily="34" charset="0"/>
            </a:endParaRPr>
          </a:p>
          <a:p>
            <a:pPr marL="457200" lvl="0" indent="-457200">
              <a:buFont typeface="Arial" panose="020B0604020202020204" pitchFamily="34" charset="0"/>
              <a:buChar char="•"/>
            </a:pPr>
            <a:r>
              <a:rPr lang="en-US" sz="3200" dirty="0">
                <a:latin typeface="+mj-lt"/>
                <a:cs typeface="Arial" pitchFamily="34" charset="0"/>
              </a:rPr>
              <a:t>List the appropriate timing for wheelchair maintenance tasks</a:t>
            </a:r>
          </a:p>
          <a:p>
            <a:pPr marL="457200" lvl="0" indent="-457200">
              <a:buFont typeface="Arial" panose="020B0604020202020204" pitchFamily="34" charset="0"/>
              <a:buChar char="•"/>
            </a:pPr>
            <a:endParaRPr lang="en-US" sz="3200" dirty="0">
              <a:latin typeface="+mj-lt"/>
              <a:cs typeface="Arial" pitchFamily="34" charset="0"/>
            </a:endParaRPr>
          </a:p>
          <a:p>
            <a:pPr marL="514350" lvl="0" indent="-514350">
              <a:buFont typeface="Arial" panose="020B0604020202020204" pitchFamily="34" charset="0"/>
              <a:buChar char="•"/>
            </a:pPr>
            <a:r>
              <a:rPr lang="en-US" sz="3200" dirty="0">
                <a:latin typeface="+mj-lt"/>
                <a:cs typeface="Arial" pitchFamily="34" charset="0"/>
              </a:rPr>
              <a:t>Demonstrate methods for maintaining your wheelchair</a:t>
            </a:r>
          </a:p>
          <a:p>
            <a:pPr marL="514350" lvl="0" indent="-514350">
              <a:buFont typeface="Arial" panose="020B0604020202020204" pitchFamily="34" charset="0"/>
              <a:buChar char="•"/>
            </a:pPr>
            <a:endParaRPr lang="en-US" sz="3200" dirty="0">
              <a:latin typeface="+mj-lt"/>
              <a:cs typeface="Arial" pitchFamily="34" charset="0"/>
            </a:endParaRPr>
          </a:p>
          <a:p>
            <a:pPr marL="514350" lvl="0" indent="-514350">
              <a:buFont typeface="Arial" panose="020B0604020202020204" pitchFamily="34" charset="0"/>
              <a:buChar char="•"/>
            </a:pPr>
            <a:r>
              <a:rPr lang="en-US" sz="3200" dirty="0">
                <a:latin typeface="+mj-lt"/>
                <a:cs typeface="Arial" pitchFamily="34" charset="0"/>
              </a:rPr>
              <a:t>Demonstrate how to identify common technical wheelchair problems</a:t>
            </a:r>
          </a:p>
        </p:txBody>
      </p:sp>
      <p:sp>
        <p:nvSpPr>
          <p:cNvPr id="4" name="Rectangle 3"/>
          <p:cNvSpPr/>
          <p:nvPr/>
        </p:nvSpPr>
        <p:spPr>
          <a:xfrm>
            <a:off x="228600" y="1219200"/>
            <a:ext cx="8458200" cy="26446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21743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778"/>
            <a:ext cx="9144000" cy="523220"/>
          </a:xfrm>
          <a:prstGeom prst="rect">
            <a:avLst/>
          </a:prstGeom>
          <a:noFill/>
        </p:spPr>
        <p:txBody>
          <a:bodyPr wrap="square" rtlCol="0" anchor="ctr">
            <a:spAutoFit/>
          </a:bodyPr>
          <a:lstStyle/>
          <a:p>
            <a:r>
              <a:rPr lang="en-US" sz="2800" b="1" dirty="0" smtClean="0">
                <a:solidFill>
                  <a:srgbClr val="000000"/>
                </a:solidFill>
                <a:latin typeface="Calibri"/>
                <a:cs typeface="Calibri"/>
              </a:rPr>
              <a:t>Clean the quick-release wheel-axle housing.</a:t>
            </a:r>
            <a:endParaRPr lang="en-US" sz="2800" b="1" dirty="0">
              <a:solidFill>
                <a:srgbClr val="000000"/>
              </a:solidFill>
              <a:latin typeface="Calibri"/>
              <a:cs typeface="Calibri"/>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99254" y="2743200"/>
            <a:ext cx="2187787" cy="1447800"/>
          </a:xfrm>
          <a:prstGeom prst="rect">
            <a:avLst/>
          </a:prstGeom>
          <a:ln>
            <a:solidFill>
              <a:srgbClr val="223C5C"/>
            </a:solidFill>
          </a:ln>
        </p:spPr>
      </p:pic>
      <p:sp>
        <p:nvSpPr>
          <p:cNvPr id="11" name="TextBox 10"/>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50</a:t>
            </a:fld>
            <a:endParaRPr lang="en-US" sz="1400" dirty="0">
              <a:solidFill>
                <a:schemeClr val="bg1"/>
              </a:solidFill>
              <a:latin typeface="Arial" pitchFamily="34" charset="0"/>
              <a:cs typeface="Arial" pitchFamily="34" charset="0"/>
            </a:endParaRPr>
          </a:p>
        </p:txBody>
      </p:sp>
      <p:pic>
        <p:nvPicPr>
          <p:cNvPr id="15363" name="Picture 3" descr="Remove the quick-release wheel."/>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6364" y="1156600"/>
            <a:ext cx="2390636" cy="22230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364" name="Picture 4" descr="Remove the axle bolt from its housi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2195"/>
          <a:stretch/>
        </p:blipFill>
        <p:spPr bwMode="auto">
          <a:xfrm>
            <a:off x="3005758" y="1186842"/>
            <a:ext cx="3395042" cy="21927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365" name="Picture 5" descr="Lubricate the axle bolt."/>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74058" y="3657599"/>
            <a:ext cx="3426742" cy="26480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366" name="Picture 6" descr="Clean the axle and wheel housi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2720"/>
          <a:stretch/>
        </p:blipFill>
        <p:spPr bwMode="auto">
          <a:xfrm>
            <a:off x="228601" y="3657600"/>
            <a:ext cx="2438400" cy="26480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762000"/>
            <a:ext cx="5812108" cy="369332"/>
          </a:xfrm>
          <a:prstGeom prst="rect">
            <a:avLst/>
          </a:prstGeom>
          <a:noFill/>
        </p:spPr>
        <p:txBody>
          <a:bodyPr wrap="none" rtlCol="0">
            <a:spAutoFit/>
          </a:bodyPr>
          <a:lstStyle/>
          <a:p>
            <a:r>
              <a:rPr lang="en-US" dirty="0" smtClean="0"/>
              <a:t>Clean and lubricate the axle in the quick-release mechanism</a:t>
            </a:r>
            <a:endParaRPr lang="en-US" dirty="0"/>
          </a:p>
        </p:txBody>
      </p:sp>
      <p:sp>
        <p:nvSpPr>
          <p:cNvPr id="15" name="TextBox 14"/>
          <p:cNvSpPr txBox="1"/>
          <p:nvPr/>
        </p:nvSpPr>
        <p:spPr>
          <a:xfrm>
            <a:off x="6629400" y="2373868"/>
            <a:ext cx="2316146" cy="369332"/>
          </a:xfrm>
          <a:prstGeom prst="rect">
            <a:avLst/>
          </a:prstGeom>
          <a:noFill/>
        </p:spPr>
        <p:txBody>
          <a:bodyPr wrap="none" rtlCol="0">
            <a:spAutoFit/>
          </a:bodyPr>
          <a:lstStyle/>
          <a:p>
            <a:r>
              <a:rPr lang="en-US" dirty="0" smtClean="0"/>
              <a:t>Clean the axle receiver</a:t>
            </a:r>
            <a:endParaRPr lang="en-US" dirty="0"/>
          </a:p>
        </p:txBody>
      </p:sp>
      <p:sp>
        <p:nvSpPr>
          <p:cNvPr id="13" name="TextBox 12"/>
          <p:cNvSpPr txBox="1"/>
          <p:nvPr/>
        </p:nvSpPr>
        <p:spPr>
          <a:xfrm>
            <a:off x="7315200" y="6488668"/>
            <a:ext cx="1825500" cy="369332"/>
          </a:xfrm>
          <a:prstGeom prst="rect">
            <a:avLst/>
          </a:prstGeom>
          <a:noFill/>
        </p:spPr>
        <p:txBody>
          <a:bodyPr wrap="none" rtlCol="0">
            <a:spAutoFit/>
          </a:bodyPr>
          <a:lstStyle/>
          <a:p>
            <a:r>
              <a:rPr lang="en-US" b="1" dirty="0" smtClean="0">
                <a:solidFill>
                  <a:srgbClr val="0070C0"/>
                </a:solidFill>
              </a:rPr>
              <a:t>CLEAN MONTHLY</a:t>
            </a:r>
            <a:endParaRPr lang="en-US" b="1" dirty="0">
              <a:solidFill>
                <a:srgbClr val="0070C0"/>
              </a:solidFill>
            </a:endParaRPr>
          </a:p>
        </p:txBody>
      </p:sp>
    </p:spTree>
    <p:extLst>
      <p:ext uri="{BB962C8B-B14F-4D97-AF65-F5344CB8AC3E}">
        <p14:creationId xmlns:p14="http://schemas.microsoft.com/office/powerpoint/2010/main" val="9641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Pneumatic tires</a:t>
            </a:r>
            <a:endParaRPr lang="en-US" sz="3200" dirty="0">
              <a:solidFill>
                <a:schemeClr val="bg1"/>
              </a:solidFill>
              <a:latin typeface="Arial" pitchFamily="34" charset="0"/>
              <a:cs typeface="Arial" pitchFamily="34" charset="0"/>
            </a:endParaRPr>
          </a:p>
        </p:txBody>
      </p:sp>
      <p:sp>
        <p:nvSpPr>
          <p:cNvPr id="8" name="TextBox 7"/>
          <p:cNvSpPr txBox="1"/>
          <p:nvPr/>
        </p:nvSpPr>
        <p:spPr>
          <a:xfrm>
            <a:off x="2533649" y="990600"/>
            <a:ext cx="6484775" cy="400110"/>
          </a:xfrm>
          <a:prstGeom prst="rect">
            <a:avLst/>
          </a:prstGeom>
          <a:noFill/>
        </p:spPr>
        <p:txBody>
          <a:bodyPr wrap="square" rtlCol="0">
            <a:spAutoFit/>
          </a:bodyPr>
          <a:lstStyle/>
          <a:p>
            <a:endParaRPr lang="en-US" sz="2000" dirty="0">
              <a:latin typeface="Arial" pitchFamily="34" charset="0"/>
              <a:cs typeface="Arial" pitchFamily="34" charset="0"/>
            </a:endParaRPr>
          </a:p>
        </p:txBody>
      </p:sp>
      <p:sp>
        <p:nvSpPr>
          <p:cNvPr id="10" name="TextBox 9"/>
          <p:cNvSpPr txBox="1"/>
          <p:nvPr/>
        </p:nvSpPr>
        <p:spPr>
          <a:xfrm>
            <a:off x="0" y="2743200"/>
            <a:ext cx="9166698" cy="1323439"/>
          </a:xfrm>
          <a:prstGeom prst="rect">
            <a:avLst/>
          </a:prstGeom>
          <a:solidFill>
            <a:srgbClr val="92D050"/>
          </a:solidFill>
        </p:spPr>
        <p:txBody>
          <a:bodyPr wrap="square" rtlCol="0">
            <a:spAutoFit/>
          </a:bodyPr>
          <a:lstStyle/>
          <a:p>
            <a:pPr algn="ctr"/>
            <a:r>
              <a:rPr lang="en-US" sz="8000" b="1" dirty="0" smtClean="0"/>
              <a:t>Quarterly Actions</a:t>
            </a:r>
            <a:endParaRPr lang="en-US" sz="8000" b="1" dirty="0"/>
          </a:p>
        </p:txBody>
      </p:sp>
    </p:spTree>
    <p:extLst>
      <p:ext uri="{BB962C8B-B14F-4D97-AF65-F5344CB8AC3E}">
        <p14:creationId xmlns:p14="http://schemas.microsoft.com/office/powerpoint/2010/main" val="1502794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395"/>
            <a:ext cx="9144000" cy="1384995"/>
          </a:xfrm>
          <a:prstGeom prst="rect">
            <a:avLst/>
          </a:prstGeom>
          <a:noFill/>
        </p:spPr>
        <p:txBody>
          <a:bodyPr wrap="square" rtlCol="0" anchor="ctr">
            <a:spAutoFit/>
          </a:bodyPr>
          <a:lstStyle/>
          <a:p>
            <a:r>
              <a:rPr lang="en-US" sz="2800" b="1" dirty="0" smtClean="0">
                <a:solidFill>
                  <a:srgbClr val="000000"/>
                </a:solidFill>
                <a:latin typeface="Calibri"/>
                <a:cs typeface="Calibri"/>
              </a:rPr>
              <a:t>Lubricate </a:t>
            </a:r>
            <a:r>
              <a:rPr lang="en-US" sz="2800" b="1" dirty="0">
                <a:solidFill>
                  <a:srgbClr val="000000"/>
                </a:solidFill>
                <a:latin typeface="Calibri"/>
                <a:cs typeface="Calibri"/>
              </a:rPr>
              <a:t>m</a:t>
            </a:r>
            <a:r>
              <a:rPr lang="en-US" sz="2800" b="1" dirty="0" smtClean="0">
                <a:solidFill>
                  <a:srgbClr val="000000"/>
                </a:solidFill>
                <a:latin typeface="Calibri"/>
                <a:cs typeface="Calibri"/>
              </a:rPr>
              <a:t>oving parts</a:t>
            </a:r>
            <a:r>
              <a:rPr lang="en-US" sz="2800" b="1" dirty="0" smtClean="0">
                <a:latin typeface="Calibri"/>
                <a:cs typeface="Calibri"/>
              </a:rPr>
              <a:t>:</a:t>
            </a:r>
            <a:r>
              <a:rPr lang="en-US" sz="2800" b="1" dirty="0" smtClean="0">
                <a:solidFill>
                  <a:srgbClr val="000000"/>
                </a:solidFill>
                <a:latin typeface="Calibri"/>
                <a:cs typeface="Calibri"/>
              </a:rPr>
              <a:t> </a:t>
            </a:r>
            <a:r>
              <a:rPr lang="en-US" sz="2800" b="1" dirty="0" smtClean="0">
                <a:latin typeface="Calibri"/>
                <a:cs typeface="Calibri"/>
              </a:rPr>
              <a:t>increased </a:t>
            </a:r>
            <a:r>
              <a:rPr lang="en-US" sz="2800" b="1" dirty="0">
                <a:latin typeface="Calibri"/>
                <a:cs typeface="Calibri"/>
              </a:rPr>
              <a:t>friction between moving parts can accelerate wear of the parts.</a:t>
            </a:r>
          </a:p>
          <a:p>
            <a:endParaRPr lang="en-US" sz="2800" b="1" dirty="0">
              <a:solidFill>
                <a:srgbClr val="000000"/>
              </a:solidFill>
              <a:latin typeface="Calibri"/>
              <a:cs typeface="Calibri"/>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7" name="TextBox 6"/>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52</a:t>
            </a:fld>
            <a:endParaRPr lang="en-US" sz="1400" dirty="0">
              <a:solidFill>
                <a:schemeClr val="bg1"/>
              </a:solidFill>
              <a:latin typeface="Arial" pitchFamily="34" charset="0"/>
              <a:cs typeface="Arial" pitchFamily="34" charset="0"/>
            </a:endParaRPr>
          </a:p>
        </p:txBody>
      </p:sp>
      <p:pic>
        <p:nvPicPr>
          <p:cNvPr id="8" name="Picture 7" descr="Caster wheels often use sealed bearing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5800" y="4648200"/>
            <a:ext cx="1913047" cy="1438873"/>
          </a:xfrm>
          <a:prstGeom prst="rect">
            <a:avLst/>
          </a:prstGeom>
          <a:ln>
            <a:solidFill>
              <a:schemeClr val="tx1"/>
            </a:solidFill>
          </a:ln>
        </p:spPr>
      </p:pic>
      <p:pic>
        <p:nvPicPr>
          <p:cNvPr id="9" name="Picture 8" descr="Sealed bearings have a plastic seal that helps keep out moisture and dir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71850" y="4876800"/>
            <a:ext cx="895350" cy="906683"/>
          </a:xfrm>
          <a:prstGeom prst="rect">
            <a:avLst/>
          </a:prstGeom>
          <a:ln>
            <a:solidFill>
              <a:schemeClr val="tx1"/>
            </a:solidFill>
          </a:ln>
        </p:spPr>
      </p:pic>
      <p:cxnSp>
        <p:nvCxnSpPr>
          <p:cNvPr id="10" name="Straight Arrow Connector 9"/>
          <p:cNvCxnSpPr/>
          <p:nvPr/>
        </p:nvCxnSpPr>
        <p:spPr>
          <a:xfrm flipV="1">
            <a:off x="4038600" y="5330141"/>
            <a:ext cx="1371600" cy="2324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53200" y="6488668"/>
            <a:ext cx="2634183" cy="369332"/>
          </a:xfrm>
          <a:prstGeom prst="rect">
            <a:avLst/>
          </a:prstGeom>
          <a:noFill/>
        </p:spPr>
        <p:txBody>
          <a:bodyPr wrap="none" rtlCol="0">
            <a:spAutoFit/>
          </a:bodyPr>
          <a:lstStyle/>
          <a:p>
            <a:r>
              <a:rPr lang="en-US" b="1" dirty="0" smtClean="0">
                <a:solidFill>
                  <a:srgbClr val="0070C0"/>
                </a:solidFill>
              </a:rPr>
              <a:t>LUBRICATE 4 TIMES/YEAR</a:t>
            </a:r>
            <a:endParaRPr lang="en-US" b="1" dirty="0">
              <a:solidFill>
                <a:srgbClr val="0070C0"/>
              </a:solidFill>
            </a:endParaRPr>
          </a:p>
        </p:txBody>
      </p:sp>
      <p:grpSp>
        <p:nvGrpSpPr>
          <p:cNvPr id="6" name="Group 5"/>
          <p:cNvGrpSpPr/>
          <p:nvPr/>
        </p:nvGrpSpPr>
        <p:grpSpPr>
          <a:xfrm>
            <a:off x="990979" y="1470178"/>
            <a:ext cx="3581021" cy="2873222"/>
            <a:chOff x="38479" y="502288"/>
            <a:chExt cx="3581021" cy="2873222"/>
          </a:xfrm>
        </p:grpSpPr>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479" y="502288"/>
              <a:ext cx="3581021" cy="2492222"/>
            </a:xfrm>
            <a:prstGeom prst="rect">
              <a:avLst/>
            </a:prstGeom>
            <a:ln>
              <a:solidFill>
                <a:srgbClr val="000000"/>
              </a:solidFill>
            </a:ln>
          </p:spPr>
        </p:pic>
        <p:sp>
          <p:nvSpPr>
            <p:cNvPr id="5" name="Right Arrow 4"/>
            <p:cNvSpPr/>
            <p:nvPr/>
          </p:nvSpPr>
          <p:spPr>
            <a:xfrm>
              <a:off x="533400" y="162291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3006178"/>
              <a:ext cx="2705100" cy="369332"/>
            </a:xfrm>
            <a:prstGeom prst="rect">
              <a:avLst/>
            </a:prstGeom>
            <a:noFill/>
          </p:spPr>
          <p:txBody>
            <a:bodyPr wrap="square" rtlCol="0">
              <a:spAutoFit/>
            </a:bodyPr>
            <a:lstStyle/>
            <a:p>
              <a:pPr algn="ctr"/>
              <a:r>
                <a:rPr lang="en-US" dirty="0" smtClean="0"/>
                <a:t>Lubricating the caster stem</a:t>
              </a:r>
              <a:endParaRPr lang="en-US" dirty="0"/>
            </a:p>
          </p:txBody>
        </p:sp>
      </p:grpSp>
      <p:grpSp>
        <p:nvGrpSpPr>
          <p:cNvPr id="12" name="Group 11"/>
          <p:cNvGrpSpPr/>
          <p:nvPr/>
        </p:nvGrpSpPr>
        <p:grpSpPr>
          <a:xfrm>
            <a:off x="5181600" y="1447800"/>
            <a:ext cx="3299012" cy="2843480"/>
            <a:chOff x="891988" y="3084593"/>
            <a:chExt cx="3299012" cy="2843480"/>
          </a:xfrm>
        </p:grpSpPr>
        <p:pic>
          <p:nvPicPr>
            <p:cNvPr id="1638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891988" y="3084593"/>
              <a:ext cx="3299012" cy="24741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91988" y="5558741"/>
              <a:ext cx="3299012" cy="369332"/>
            </a:xfrm>
            <a:prstGeom prst="rect">
              <a:avLst/>
            </a:prstGeom>
            <a:noFill/>
          </p:spPr>
          <p:txBody>
            <a:bodyPr wrap="square" rtlCol="0">
              <a:spAutoFit/>
            </a:bodyPr>
            <a:lstStyle/>
            <a:p>
              <a:pPr algn="ctr"/>
              <a:r>
                <a:rPr lang="en-US" dirty="0" smtClean="0"/>
                <a:t>Lubricating a folding backrest</a:t>
              </a:r>
              <a:endParaRPr lang="en-US" dirty="0"/>
            </a:p>
          </p:txBody>
        </p:sp>
      </p:grpSp>
      <p:sp>
        <p:nvSpPr>
          <p:cNvPr id="17" name="TextBox 16"/>
          <p:cNvSpPr txBox="1"/>
          <p:nvPr/>
        </p:nvSpPr>
        <p:spPr>
          <a:xfrm>
            <a:off x="3200400" y="6158931"/>
            <a:ext cx="3299012" cy="646331"/>
          </a:xfrm>
          <a:prstGeom prst="rect">
            <a:avLst/>
          </a:prstGeom>
          <a:noFill/>
        </p:spPr>
        <p:txBody>
          <a:bodyPr wrap="square" rtlCol="0">
            <a:spAutoFit/>
          </a:bodyPr>
          <a:lstStyle/>
          <a:p>
            <a:pPr algn="ctr"/>
            <a:r>
              <a:rPr lang="en-US" dirty="0" smtClean="0"/>
              <a:t>DO NOT lubricate sealed bearings </a:t>
            </a:r>
            <a:endParaRPr lang="en-US" dirty="0"/>
          </a:p>
        </p:txBody>
      </p:sp>
    </p:spTree>
    <p:extLst>
      <p:ext uri="{BB962C8B-B14F-4D97-AF65-F5344CB8AC3E}">
        <p14:creationId xmlns:p14="http://schemas.microsoft.com/office/powerpoint/2010/main" val="1793709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Pneumatic tires</a:t>
            </a:r>
            <a:endParaRPr lang="en-US" sz="3200" dirty="0">
              <a:solidFill>
                <a:schemeClr val="bg1"/>
              </a:solidFill>
              <a:latin typeface="Arial" pitchFamily="34" charset="0"/>
              <a:cs typeface="Arial" pitchFamily="34" charset="0"/>
            </a:endParaRPr>
          </a:p>
        </p:txBody>
      </p:sp>
      <p:sp>
        <p:nvSpPr>
          <p:cNvPr id="8" name="TextBox 7"/>
          <p:cNvSpPr txBox="1"/>
          <p:nvPr/>
        </p:nvSpPr>
        <p:spPr>
          <a:xfrm>
            <a:off x="2533649" y="990600"/>
            <a:ext cx="6484775" cy="400110"/>
          </a:xfrm>
          <a:prstGeom prst="rect">
            <a:avLst/>
          </a:prstGeom>
          <a:noFill/>
        </p:spPr>
        <p:txBody>
          <a:bodyPr wrap="square" rtlCol="0">
            <a:spAutoFit/>
          </a:bodyPr>
          <a:lstStyle/>
          <a:p>
            <a:endParaRPr lang="en-US" sz="2000" dirty="0">
              <a:latin typeface="Arial" pitchFamily="34" charset="0"/>
              <a:cs typeface="Arial" pitchFamily="34" charset="0"/>
            </a:endParaRPr>
          </a:p>
        </p:txBody>
      </p:sp>
      <p:sp>
        <p:nvSpPr>
          <p:cNvPr id="10" name="TextBox 9"/>
          <p:cNvSpPr txBox="1"/>
          <p:nvPr/>
        </p:nvSpPr>
        <p:spPr>
          <a:xfrm>
            <a:off x="0" y="2743200"/>
            <a:ext cx="9166698" cy="1323439"/>
          </a:xfrm>
          <a:prstGeom prst="rect">
            <a:avLst/>
          </a:prstGeom>
          <a:solidFill>
            <a:schemeClr val="accent4"/>
          </a:solidFill>
        </p:spPr>
        <p:txBody>
          <a:bodyPr wrap="square" rtlCol="0">
            <a:spAutoFit/>
          </a:bodyPr>
          <a:lstStyle/>
          <a:p>
            <a:pPr algn="ctr"/>
            <a:r>
              <a:rPr lang="en-US" sz="8000" b="1" dirty="0" smtClean="0"/>
              <a:t>Yearly Actions</a:t>
            </a:r>
            <a:endParaRPr lang="en-US" sz="8000" b="1" dirty="0"/>
          </a:p>
        </p:txBody>
      </p:sp>
    </p:spTree>
    <p:extLst>
      <p:ext uri="{BB962C8B-B14F-4D97-AF65-F5344CB8AC3E}">
        <p14:creationId xmlns:p14="http://schemas.microsoft.com/office/powerpoint/2010/main" val="1419946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dirty="0" smtClean="0">
                <a:solidFill>
                  <a:schemeClr val="bg1"/>
                </a:solidFill>
                <a:latin typeface="Arial" pitchFamily="34" charset="0"/>
                <a:cs typeface="Arial" pitchFamily="34" charset="0"/>
              </a:rPr>
              <a:t>Have the wheelchair professionally serviced</a:t>
            </a:r>
            <a:endParaRPr lang="en-US" sz="3200" dirty="0">
              <a:solidFill>
                <a:schemeClr val="bg1"/>
              </a:solidFill>
              <a:latin typeface="Arial" pitchFamily="34" charset="0"/>
              <a:cs typeface="Arial" pitchFamily="34" charset="0"/>
            </a:endParaRPr>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 Manual Wheelchair</a:t>
            </a:r>
            <a:endParaRPr lang="en-US" sz="1400" dirty="0">
              <a:solidFill>
                <a:schemeClr val="bg1"/>
              </a:solidFill>
              <a:latin typeface="Arial" pitchFamily="34" charset="0"/>
              <a:cs typeface="Arial" pitchFamily="34" charset="0"/>
            </a:endParaRPr>
          </a:p>
        </p:txBody>
      </p:sp>
      <p:sp>
        <p:nvSpPr>
          <p:cNvPr id="5" name="TextBox 4"/>
          <p:cNvSpPr txBox="1"/>
          <p:nvPr/>
        </p:nvSpPr>
        <p:spPr>
          <a:xfrm>
            <a:off x="457200" y="1371600"/>
            <a:ext cx="8561225" cy="1938992"/>
          </a:xfrm>
          <a:prstGeom prst="rect">
            <a:avLst/>
          </a:prstGeom>
          <a:noFill/>
        </p:spPr>
        <p:txBody>
          <a:bodyPr wrap="square" rtlCol="0">
            <a:spAutoFit/>
          </a:bodyPr>
          <a:lstStyle/>
          <a:p>
            <a:r>
              <a:rPr lang="en-US" sz="2400" dirty="0" smtClean="0">
                <a:latin typeface="Arial" pitchFamily="34" charset="0"/>
                <a:cs typeface="Arial" pitchFamily="34" charset="0"/>
              </a:rPr>
              <a:t>All wheelchairs should be professionally serviced at least</a:t>
            </a:r>
          </a:p>
          <a:p>
            <a:r>
              <a:rPr lang="en-US" sz="2400" b="1" dirty="0" smtClean="0">
                <a:latin typeface="Arial" pitchFamily="34" charset="0"/>
                <a:cs typeface="Arial" pitchFamily="34" charset="0"/>
              </a:rPr>
              <a:t>once a year.</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In places with inclement weather conditions, wheelchairs should be professionally serviced </a:t>
            </a:r>
            <a:r>
              <a:rPr lang="en-US" sz="2400" b="1" dirty="0" smtClean="0">
                <a:latin typeface="Arial" pitchFamily="34" charset="0"/>
                <a:cs typeface="Arial" pitchFamily="34" charset="0"/>
              </a:rPr>
              <a:t>twice a year.</a:t>
            </a:r>
            <a:endParaRPr lang="en-US" sz="2400" dirty="0">
              <a:latin typeface="Arial" pitchFamily="34" charset="0"/>
              <a:cs typeface="Arial" pitchFamily="34" charset="0"/>
            </a:endParaRPr>
          </a:p>
        </p:txBody>
      </p:sp>
      <p:pic>
        <p:nvPicPr>
          <p:cNvPr id="6" name="Picture 5" descr="Clip art of a repairma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0803" y="3886200"/>
            <a:ext cx="2343150" cy="2466474"/>
          </a:xfrm>
          <a:prstGeom prst="rect">
            <a:avLst/>
          </a:prstGeom>
        </p:spPr>
      </p:pic>
      <p:sp>
        <p:nvSpPr>
          <p:cNvPr id="7" name="TextBox 6"/>
          <p:cNvSpPr txBox="1"/>
          <p:nvPr/>
        </p:nvSpPr>
        <p:spPr>
          <a:xfrm>
            <a:off x="5181600" y="6553200"/>
            <a:ext cx="3836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Maintenance at Home           Page </a:t>
            </a:r>
            <a:fld id="{3F944EA8-239E-4C74-AA07-A2826687827D}" type="slidenum">
              <a:rPr lang="en-US" sz="1400" smtClean="0">
                <a:solidFill>
                  <a:schemeClr val="bg1"/>
                </a:solidFill>
                <a:latin typeface="Arial" pitchFamily="34" charset="0"/>
                <a:cs typeface="Arial" pitchFamily="34" charset="0"/>
              </a:rPr>
              <a:pPr/>
              <a:t>54</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26692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12967"/>
            <a:ext cx="8153400" cy="523220"/>
          </a:xfrm>
          <a:prstGeom prst="rect">
            <a:avLst/>
          </a:prstGeom>
          <a:noFill/>
        </p:spPr>
        <p:txBody>
          <a:bodyPr wrap="square" rtlCol="0" anchor="ctr">
            <a:spAutoFit/>
          </a:bodyPr>
          <a:lstStyle/>
          <a:p>
            <a:pPr algn="ctr"/>
            <a:r>
              <a:rPr lang="en-US" sz="2800" b="1" dirty="0" smtClean="0">
                <a:solidFill>
                  <a:srgbClr val="000000"/>
                </a:solidFill>
                <a:latin typeface="Calibri"/>
                <a:cs typeface="Calibri"/>
              </a:rPr>
              <a:t>Learning Objectives</a:t>
            </a:r>
            <a:endParaRPr lang="en-US" sz="2800" b="1" dirty="0">
              <a:solidFill>
                <a:srgbClr val="000000"/>
              </a:solidFill>
              <a:latin typeface="Calibri"/>
              <a:cs typeface="Calibri"/>
            </a:endParaRPr>
          </a:p>
        </p:txBody>
      </p:sp>
      <p:sp>
        <p:nvSpPr>
          <p:cNvPr id="8" name="TextBox 7"/>
          <p:cNvSpPr txBox="1"/>
          <p:nvPr/>
        </p:nvSpPr>
        <p:spPr>
          <a:xfrm>
            <a:off x="5334000" y="6553200"/>
            <a:ext cx="4217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Summary/homework         Page </a:t>
            </a:r>
            <a:fld id="{A72803CC-AD85-4E3F-B440-6B953E6F9F7E}" type="slidenum">
              <a:rPr lang="en-US" sz="1400" smtClean="0">
                <a:solidFill>
                  <a:schemeClr val="bg1"/>
                </a:solidFill>
                <a:latin typeface="Arial" pitchFamily="34" charset="0"/>
                <a:cs typeface="Arial" pitchFamily="34" charset="0"/>
              </a:rPr>
              <a:pPr/>
              <a:t>55</a:t>
            </a:fld>
            <a:endParaRPr lang="en-US" sz="1400" dirty="0">
              <a:solidFill>
                <a:schemeClr val="bg1"/>
              </a:solidFill>
              <a:latin typeface="Arial" pitchFamily="34" charset="0"/>
              <a:cs typeface="Arial" pitchFamily="34" charset="0"/>
            </a:endParaRPr>
          </a:p>
        </p:txBody>
      </p:sp>
      <p:sp>
        <p:nvSpPr>
          <p:cNvPr id="7" name="TextBox 6"/>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a:t>
            </a:r>
            <a:endParaRPr lang="en-US" sz="1400" dirty="0">
              <a:solidFill>
                <a:schemeClr val="bg1"/>
              </a:solidFill>
              <a:latin typeface="Arial" pitchFamily="34" charset="0"/>
              <a:cs typeface="Arial" pitchFamily="34" charset="0"/>
            </a:endParaRPr>
          </a:p>
        </p:txBody>
      </p:sp>
      <p:sp>
        <p:nvSpPr>
          <p:cNvPr id="12" name="TextBox 11"/>
          <p:cNvSpPr txBox="1"/>
          <p:nvPr/>
        </p:nvSpPr>
        <p:spPr>
          <a:xfrm>
            <a:off x="304800" y="1266855"/>
            <a:ext cx="8458200" cy="4893647"/>
          </a:xfrm>
          <a:prstGeom prst="rect">
            <a:avLst/>
          </a:prstGeom>
          <a:noFill/>
        </p:spPr>
        <p:txBody>
          <a:bodyPr wrap="square" rtlCol="0" anchor="ctr">
            <a:spAutoFit/>
          </a:bodyPr>
          <a:lstStyle/>
          <a:p>
            <a:pPr marL="457200" lvl="0" indent="-457200">
              <a:buFont typeface="Arial" panose="020B0604020202020204" pitchFamily="34" charset="0"/>
              <a:buChar char="•"/>
            </a:pPr>
            <a:r>
              <a:rPr lang="en-US" sz="2600" dirty="0" smtClean="0">
                <a:latin typeface="Arial" pitchFamily="34" charset="0"/>
                <a:cs typeface="Arial" pitchFamily="34" charset="0"/>
              </a:rPr>
              <a:t>Recognize the </a:t>
            </a:r>
            <a:r>
              <a:rPr lang="en-US" sz="2600" dirty="0">
                <a:latin typeface="Arial" pitchFamily="34" charset="0"/>
                <a:cs typeface="Arial" pitchFamily="34" charset="0"/>
              </a:rPr>
              <a:t>importance of completing wheelchair </a:t>
            </a:r>
            <a:r>
              <a:rPr lang="en-US" sz="2600" dirty="0" smtClean="0">
                <a:latin typeface="Arial" pitchFamily="34" charset="0"/>
                <a:cs typeface="Arial" pitchFamily="34" charset="0"/>
              </a:rPr>
              <a:t>maintenance</a:t>
            </a:r>
          </a:p>
          <a:p>
            <a:pPr marL="457200" lvl="0" indent="-457200">
              <a:buFont typeface="Arial" panose="020B0604020202020204" pitchFamily="34" charset="0"/>
              <a:buChar char="•"/>
            </a:pPr>
            <a:endParaRPr lang="en-US" sz="2600" dirty="0">
              <a:latin typeface="Arial" pitchFamily="34" charset="0"/>
              <a:cs typeface="Arial" pitchFamily="34" charset="0"/>
            </a:endParaRPr>
          </a:p>
          <a:p>
            <a:pPr marL="457200" lvl="0" indent="-457200">
              <a:buFont typeface="Arial" panose="020B0604020202020204" pitchFamily="34" charset="0"/>
              <a:buChar char="•"/>
            </a:pPr>
            <a:r>
              <a:rPr lang="en-US" sz="2600" dirty="0" smtClean="0">
                <a:latin typeface="Arial" pitchFamily="34" charset="0"/>
                <a:cs typeface="Arial" pitchFamily="34" charset="0"/>
              </a:rPr>
              <a:t>List </a:t>
            </a:r>
            <a:r>
              <a:rPr lang="en-US" sz="2600" dirty="0">
                <a:latin typeface="Arial" pitchFamily="34" charset="0"/>
                <a:cs typeface="Arial" pitchFamily="34" charset="0"/>
              </a:rPr>
              <a:t>the appropriate timing for wheelchair maintenance </a:t>
            </a:r>
            <a:r>
              <a:rPr lang="en-US" sz="2600" dirty="0" smtClean="0">
                <a:latin typeface="Arial" pitchFamily="34" charset="0"/>
                <a:cs typeface="Arial" pitchFamily="34" charset="0"/>
              </a:rPr>
              <a:t>tasks</a:t>
            </a:r>
          </a:p>
          <a:p>
            <a:pPr marL="457200" lvl="0" indent="-457200">
              <a:buFont typeface="Arial" panose="020B0604020202020204" pitchFamily="34" charset="0"/>
              <a:buChar char="•"/>
            </a:pPr>
            <a:endParaRPr lang="en-US" sz="2600" dirty="0">
              <a:latin typeface="Arial" pitchFamily="34" charset="0"/>
              <a:cs typeface="Arial" pitchFamily="34" charset="0"/>
            </a:endParaRPr>
          </a:p>
          <a:p>
            <a:pPr marL="514350" lvl="0" indent="-514350">
              <a:buFont typeface="Arial" panose="020B0604020202020204" pitchFamily="34" charset="0"/>
              <a:buChar char="•"/>
            </a:pPr>
            <a:r>
              <a:rPr lang="en-US" sz="2600" dirty="0" smtClean="0">
                <a:latin typeface="Arial" pitchFamily="34" charset="0"/>
                <a:cs typeface="Arial" pitchFamily="34" charset="0"/>
              </a:rPr>
              <a:t>Demonstrate </a:t>
            </a:r>
            <a:r>
              <a:rPr lang="en-US" sz="2600" dirty="0">
                <a:latin typeface="Arial" pitchFamily="34" charset="0"/>
                <a:cs typeface="Arial" pitchFamily="34" charset="0"/>
              </a:rPr>
              <a:t>methods for </a:t>
            </a:r>
            <a:r>
              <a:rPr lang="en-US" sz="2600" b="1" u="sng" dirty="0">
                <a:latin typeface="Arial" pitchFamily="34" charset="0"/>
                <a:cs typeface="Arial" pitchFamily="34" charset="0"/>
              </a:rPr>
              <a:t>maintaining</a:t>
            </a:r>
            <a:r>
              <a:rPr lang="en-US" sz="2600" dirty="0">
                <a:latin typeface="Arial" pitchFamily="34" charset="0"/>
                <a:cs typeface="Arial" pitchFamily="34" charset="0"/>
              </a:rPr>
              <a:t> your </a:t>
            </a:r>
            <a:r>
              <a:rPr lang="en-US" sz="2600" dirty="0" smtClean="0">
                <a:latin typeface="Arial" pitchFamily="34" charset="0"/>
                <a:cs typeface="Arial" pitchFamily="34" charset="0"/>
              </a:rPr>
              <a:t>wheelchair</a:t>
            </a:r>
          </a:p>
          <a:p>
            <a:pPr marL="514350" lvl="0" indent="-514350">
              <a:buFont typeface="Arial" panose="020B0604020202020204" pitchFamily="34" charset="0"/>
              <a:buChar char="•"/>
            </a:pPr>
            <a:endParaRPr lang="en-US" sz="2600" dirty="0">
              <a:latin typeface="Arial" pitchFamily="34" charset="0"/>
              <a:cs typeface="Arial" pitchFamily="34" charset="0"/>
            </a:endParaRPr>
          </a:p>
          <a:p>
            <a:pPr marL="514350" lvl="0" indent="-514350">
              <a:buFont typeface="Arial" panose="020B0604020202020204" pitchFamily="34" charset="0"/>
              <a:buChar char="•"/>
            </a:pPr>
            <a:r>
              <a:rPr lang="en-US" sz="2600" dirty="0">
                <a:latin typeface="Arial" pitchFamily="34" charset="0"/>
                <a:cs typeface="Arial" pitchFamily="34" charset="0"/>
              </a:rPr>
              <a:t>Demonstrate how to </a:t>
            </a:r>
            <a:r>
              <a:rPr lang="en-US" sz="2600" b="1" u="sng" dirty="0">
                <a:latin typeface="Arial" pitchFamily="34" charset="0"/>
                <a:cs typeface="Arial" pitchFamily="34" charset="0"/>
              </a:rPr>
              <a:t>identify</a:t>
            </a:r>
            <a:r>
              <a:rPr lang="en-US" sz="2600" dirty="0">
                <a:latin typeface="Arial" pitchFamily="34" charset="0"/>
                <a:cs typeface="Arial" pitchFamily="34" charset="0"/>
              </a:rPr>
              <a:t> common technical </a:t>
            </a:r>
            <a:r>
              <a:rPr lang="en-US" sz="2600" dirty="0" smtClean="0">
                <a:latin typeface="Arial" pitchFamily="34" charset="0"/>
                <a:cs typeface="Arial" pitchFamily="34" charset="0"/>
              </a:rPr>
              <a:t>wheelchair </a:t>
            </a:r>
            <a:r>
              <a:rPr lang="en-US" sz="2600" b="1" u="sng" dirty="0" smtClean="0">
                <a:latin typeface="Arial" pitchFamily="34" charset="0"/>
                <a:cs typeface="Arial" pitchFamily="34" charset="0"/>
              </a:rPr>
              <a:t>problems</a:t>
            </a:r>
          </a:p>
          <a:p>
            <a:pPr lvl="0"/>
            <a:endParaRPr lang="en-US" sz="2600" b="1" u="sng" dirty="0">
              <a:latin typeface="Arial" pitchFamily="34" charset="0"/>
              <a:cs typeface="Arial" pitchFamily="34" charset="0"/>
            </a:endParaRPr>
          </a:p>
        </p:txBody>
      </p:sp>
      <p:sp>
        <p:nvSpPr>
          <p:cNvPr id="6" name="Rectangle 5"/>
          <p:cNvSpPr/>
          <p:nvPr/>
        </p:nvSpPr>
        <p:spPr>
          <a:xfrm>
            <a:off x="228600" y="1219200"/>
            <a:ext cx="8458200" cy="228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08204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610600" cy="1524000"/>
          </a:xfrm>
        </p:spPr>
        <p:txBody>
          <a:bodyPr>
            <a:normAutofit/>
          </a:bodyPr>
          <a:lstStyle/>
          <a:p>
            <a:r>
              <a:rPr lang="en-US" b="1" dirty="0" smtClean="0">
                <a:cs typeface="Arial" pitchFamily="34" charset="0"/>
              </a:rPr>
              <a:t>Thank you!</a:t>
            </a:r>
            <a:br>
              <a:rPr lang="en-US" b="1" dirty="0" smtClean="0">
                <a:cs typeface="Arial" pitchFamily="34" charset="0"/>
              </a:rPr>
            </a:br>
            <a:r>
              <a:rPr lang="en-US" b="1" dirty="0" smtClean="0">
                <a:cs typeface="Arial" pitchFamily="34" charset="0"/>
              </a:rPr>
              <a:t>See you next class</a:t>
            </a:r>
            <a:endParaRPr lang="en-US" dirty="0">
              <a:cs typeface="Arial" pitchFamily="34" charset="0"/>
            </a:endParaRPr>
          </a:p>
        </p:txBody>
      </p:sp>
      <p:pic>
        <p:nvPicPr>
          <p:cNvPr id="5" name="Picture 3" descr="A user performs wheelchair maintenanc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38400" y="2980837"/>
            <a:ext cx="4652464" cy="35723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13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610600" cy="1524000"/>
          </a:xfrm>
        </p:spPr>
        <p:txBody>
          <a:bodyPr>
            <a:normAutofit fontScale="90000"/>
          </a:bodyPr>
          <a:lstStyle/>
          <a:p>
            <a:r>
              <a:rPr lang="en-US" b="1" dirty="0" smtClean="0">
                <a:latin typeface="Arial" pitchFamily="34" charset="0"/>
                <a:cs typeface="Arial" pitchFamily="34" charset="0"/>
              </a:rPr>
              <a:t>Manual Wheelchair User Maintenance Training</a:t>
            </a:r>
            <a:br>
              <a:rPr lang="en-US" b="1" dirty="0" smtClean="0">
                <a:latin typeface="Arial" pitchFamily="34" charset="0"/>
                <a:cs typeface="Arial" pitchFamily="34" charset="0"/>
              </a:rPr>
            </a:br>
            <a:r>
              <a:rPr lang="en-US" b="1" dirty="0" smtClean="0">
                <a:latin typeface="Arial" pitchFamily="34" charset="0"/>
                <a:cs typeface="Arial" pitchFamily="34" charset="0"/>
              </a:rPr>
              <a:t>Day 2</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sp>
        <p:nvSpPr>
          <p:cNvPr id="4" name="Subtitle 3"/>
          <p:cNvSpPr>
            <a:spLocks noGrp="1"/>
          </p:cNvSpPr>
          <p:nvPr>
            <p:ph type="subTitle" idx="1"/>
          </p:nvPr>
        </p:nvSpPr>
        <p:spPr/>
        <p:txBody>
          <a:bodyPr/>
          <a:lstStyle/>
          <a:p>
            <a:endParaRPr lang="en-US"/>
          </a:p>
        </p:txBody>
      </p:sp>
      <p:pic>
        <p:nvPicPr>
          <p:cNvPr id="5" name="Picture 3" descr="A user performs wheelchair maintenanc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38400" y="2980837"/>
            <a:ext cx="4652464" cy="35723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637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a:t>
            </a:r>
            <a:endParaRPr lang="en-US" sz="1400" dirty="0">
              <a:solidFill>
                <a:schemeClr val="bg1"/>
              </a:solidFill>
              <a:latin typeface="Arial" pitchFamily="34" charset="0"/>
              <a:cs typeface="Arial" pitchFamily="34" charset="0"/>
            </a:endParaRPr>
          </a:p>
        </p:txBody>
      </p:sp>
      <p:sp>
        <p:nvSpPr>
          <p:cNvPr id="7" name="TextBox 6"/>
          <p:cNvSpPr txBox="1"/>
          <p:nvPr/>
        </p:nvSpPr>
        <p:spPr>
          <a:xfrm>
            <a:off x="6553200" y="6553201"/>
            <a:ext cx="3657600" cy="304800"/>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Agenda                 Page </a:t>
            </a:r>
            <a:fld id="{C8904967-6E1C-4026-A9E6-BDF5836CA7EF}" type="slidenum">
              <a:rPr lang="en-US" sz="1400" smtClean="0">
                <a:solidFill>
                  <a:schemeClr val="bg1"/>
                </a:solidFill>
                <a:latin typeface="Arial" pitchFamily="34" charset="0"/>
                <a:cs typeface="Arial" pitchFamily="34" charset="0"/>
              </a:rPr>
              <a:pPr/>
              <a:t>58</a:t>
            </a:fld>
            <a:endParaRPr lang="en-US" sz="14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95757493"/>
              </p:ext>
            </p:extLst>
          </p:nvPr>
        </p:nvGraphicFramePr>
        <p:xfrm>
          <a:off x="452120" y="2286000"/>
          <a:ext cx="8458200" cy="1799492"/>
        </p:xfrm>
        <a:graphic>
          <a:graphicData uri="http://schemas.openxmlformats.org/drawingml/2006/table">
            <a:tbl>
              <a:tblPr/>
              <a:tblGrid>
                <a:gridCol w="609600"/>
                <a:gridCol w="1238726"/>
                <a:gridCol w="894874"/>
                <a:gridCol w="5715000"/>
              </a:tblGrid>
              <a:tr h="369277">
                <a:tc>
                  <a:txBody>
                    <a:bodyPr/>
                    <a:lstStyle/>
                    <a:p>
                      <a:pPr algn="ctr" fontAlgn="b"/>
                      <a:r>
                        <a:rPr lang="en-US" sz="2000" b="1" i="0" u="none" strike="noStrike" dirty="0" smtClean="0">
                          <a:solidFill>
                            <a:schemeClr val="tx1"/>
                          </a:solidFill>
                          <a:effectLst/>
                          <a:latin typeface="Arial"/>
                          <a:cs typeface="Arial"/>
                        </a:rPr>
                        <a:t>Day</a:t>
                      </a:r>
                      <a:endParaRPr lang="en-US" sz="2000" b="1" i="0" u="none" strike="noStrike" dirty="0">
                        <a:solidFill>
                          <a:schemeClr val="tx1"/>
                        </a:solidFill>
                        <a:effectLst/>
                        <a:latin typeface="Arial"/>
                        <a:cs typeface="Arial"/>
                      </a:endParaRP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2000" b="1" i="0" u="none" strike="noStrike" dirty="0" smtClean="0">
                          <a:solidFill>
                            <a:schemeClr val="tx1"/>
                          </a:solidFill>
                          <a:effectLst/>
                          <a:latin typeface="Arial"/>
                          <a:cs typeface="Arial"/>
                        </a:rPr>
                        <a:t>Duration (minutes)</a:t>
                      </a:r>
                      <a:endParaRPr lang="en-US" sz="2000" b="1" i="0" u="none" strike="noStrike" dirty="0">
                        <a:solidFill>
                          <a:schemeClr val="tx1"/>
                        </a:solidFill>
                        <a:effectLst/>
                        <a:latin typeface="Arial"/>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2000" b="1" i="0" u="none" strike="noStrike" dirty="0" smtClean="0">
                          <a:solidFill>
                            <a:schemeClr val="tx1"/>
                          </a:solidFill>
                          <a:effectLst/>
                          <a:latin typeface="Arial"/>
                          <a:cs typeface="Arial"/>
                        </a:rPr>
                        <a:t>Time</a:t>
                      </a:r>
                      <a:endParaRPr lang="en-US" sz="2000" b="1" i="0" u="none" strike="noStrike" dirty="0">
                        <a:solidFill>
                          <a:schemeClr val="tx1"/>
                        </a:solidFill>
                        <a:effectLst/>
                        <a:latin typeface="Arial"/>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2000" b="1" i="0" u="none" strike="noStrike" dirty="0">
                          <a:solidFill>
                            <a:schemeClr val="tx1"/>
                          </a:solidFill>
                          <a:effectLst/>
                          <a:latin typeface="Arial"/>
                          <a:cs typeface="Arial"/>
                        </a:rPr>
                        <a:t>Activity</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r h="369277">
                <a:tc rowSpan="3">
                  <a:txBody>
                    <a:bodyPr/>
                    <a:lstStyle/>
                    <a:p>
                      <a:pPr algn="ctr" fontAlgn="ctr"/>
                      <a:r>
                        <a:rPr lang="en-US" sz="2000" b="0" i="0" u="none" strike="noStrike" dirty="0">
                          <a:solidFill>
                            <a:schemeClr val="tx1"/>
                          </a:solidFill>
                          <a:effectLst/>
                          <a:latin typeface="Arial"/>
                          <a:cs typeface="Arial"/>
                        </a:rPr>
                        <a:t>2</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chemeClr val="tx1"/>
                          </a:solidFill>
                          <a:effectLst/>
                          <a:latin typeface="Arial"/>
                          <a:cs typeface="Arial"/>
                        </a:rPr>
                        <a:t>90</a:t>
                      </a:r>
                      <a:endParaRPr lang="en-US" sz="2000" b="0" i="0" u="none" strike="noStrike" dirty="0">
                        <a:solidFill>
                          <a:schemeClr val="tx1"/>
                        </a:solidFill>
                        <a:effectLst/>
                        <a:latin typeface="Arial"/>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chemeClr val="tx1"/>
                        </a:solidFill>
                        <a:effectLst/>
                        <a:latin typeface="Arial"/>
                        <a:cs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7950" indent="0" algn="l" fontAlgn="b"/>
                      <a:r>
                        <a:rPr lang="en-US" sz="2000" b="0" i="0" u="none" strike="noStrike" dirty="0" smtClean="0">
                          <a:solidFill>
                            <a:schemeClr val="tx1"/>
                          </a:solidFill>
                          <a:effectLst/>
                          <a:latin typeface="Arial"/>
                          <a:cs typeface="Arial"/>
                        </a:rPr>
                        <a:t>Hands-on wheelchair maintenance activity</a:t>
                      </a:r>
                      <a:endParaRPr lang="en-US" sz="2000" b="0" i="0" u="none" strike="noStrike" dirty="0">
                        <a:solidFill>
                          <a:schemeClr val="tx1"/>
                        </a:solidFill>
                        <a:effectLst/>
                        <a:latin typeface="Arial"/>
                        <a:cs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8638">
                <a:tc vMerge="1">
                  <a:txBody>
                    <a:bodyPr/>
                    <a:lstStyle/>
                    <a:p>
                      <a:endParaRPr lang="en-US"/>
                    </a:p>
                  </a:txBody>
                  <a:tcPr/>
                </a:tc>
                <a:tc>
                  <a:txBody>
                    <a:bodyPr/>
                    <a:lstStyle/>
                    <a:p>
                      <a:pPr algn="ctr" fontAlgn="b"/>
                      <a:r>
                        <a:rPr lang="en-US" sz="2000" b="0" i="0" u="none" strike="noStrike" dirty="0" smtClean="0">
                          <a:solidFill>
                            <a:schemeClr val="tx1"/>
                          </a:solidFill>
                          <a:effectLst/>
                          <a:latin typeface="Arial"/>
                          <a:cs typeface="Arial"/>
                        </a:rPr>
                        <a:t>20</a:t>
                      </a:r>
                      <a:endParaRPr lang="en-US" sz="2000" b="0" i="0" u="none" strike="noStrike" dirty="0">
                        <a:solidFill>
                          <a:schemeClr val="tx1"/>
                        </a:solidFill>
                        <a:effectLst/>
                        <a:latin typeface="Arial"/>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chemeClr val="tx1"/>
                        </a:solidFill>
                        <a:effectLst/>
                        <a:latin typeface="Arial"/>
                        <a:cs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795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Arial"/>
                          <a:cs typeface="Arial"/>
                        </a:rPr>
                        <a:t>Summary and discussion</a:t>
                      </a:r>
                      <a:endParaRPr lang="en-US" sz="2000" b="0" i="0" u="none" strike="noStrike" dirty="0">
                        <a:solidFill>
                          <a:schemeClr val="tx1"/>
                        </a:solidFill>
                        <a:effectLst/>
                        <a:latin typeface="Arial"/>
                        <a:cs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277">
                <a:tc vMerge="1">
                  <a:txBody>
                    <a:bodyPr/>
                    <a:lstStyle/>
                    <a:p>
                      <a:endParaRPr lang="en-US"/>
                    </a:p>
                  </a:txBody>
                  <a:tcPr/>
                </a:tc>
                <a:tc>
                  <a:txBody>
                    <a:bodyPr/>
                    <a:lstStyle/>
                    <a:p>
                      <a:pPr algn="ctr" fontAlgn="b"/>
                      <a:r>
                        <a:rPr lang="en-US" sz="2000" b="0" i="0" u="none" strike="noStrike" dirty="0" smtClean="0">
                          <a:solidFill>
                            <a:schemeClr val="tx1"/>
                          </a:solidFill>
                          <a:effectLst/>
                          <a:latin typeface="Arial"/>
                          <a:cs typeface="Arial"/>
                        </a:rPr>
                        <a:t>5</a:t>
                      </a:r>
                      <a:endParaRPr lang="en-US" sz="2000" b="0" i="0" u="none" strike="noStrike" dirty="0">
                        <a:solidFill>
                          <a:schemeClr val="tx1"/>
                        </a:solidFill>
                        <a:effectLst/>
                        <a:latin typeface="Arial"/>
                        <a:cs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chemeClr val="tx1"/>
                        </a:solidFill>
                        <a:effectLst/>
                        <a:latin typeface="Arial"/>
                        <a:cs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7950" indent="0" algn="l" fontAlgn="b"/>
                      <a:r>
                        <a:rPr lang="en-US" sz="2000" b="0" i="0" u="none" strike="noStrike" dirty="0" smtClean="0">
                          <a:solidFill>
                            <a:schemeClr val="tx1"/>
                          </a:solidFill>
                          <a:effectLst/>
                          <a:latin typeface="Arial"/>
                          <a:cs typeface="Arial"/>
                        </a:rPr>
                        <a:t>Adjournment</a:t>
                      </a:r>
                      <a:endParaRPr lang="en-US" sz="2000" b="0" i="0" u="none" strike="noStrike" dirty="0">
                        <a:solidFill>
                          <a:schemeClr val="tx1"/>
                        </a:solidFill>
                        <a:effectLst/>
                        <a:latin typeface="Arial"/>
                        <a:cs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2225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2190"/>
            <a:ext cx="8153400" cy="584775"/>
          </a:xfrm>
          <a:prstGeom prst="rect">
            <a:avLst/>
          </a:prstGeom>
          <a:noFill/>
        </p:spPr>
        <p:txBody>
          <a:bodyPr wrap="square" rtlCol="0" anchor="ctr">
            <a:spAutoFit/>
          </a:bodyPr>
          <a:lstStyle/>
          <a:p>
            <a:pPr algn="ctr"/>
            <a:r>
              <a:rPr lang="en-US" sz="3200" b="1" dirty="0" smtClean="0">
                <a:solidFill>
                  <a:srgbClr val="223C5C"/>
                </a:solidFill>
                <a:latin typeface="+mj-lt"/>
                <a:cs typeface="Arial" pitchFamily="34" charset="0"/>
              </a:rPr>
              <a:t>Hands-on wheelchair activity</a:t>
            </a:r>
            <a:endParaRPr lang="en-US" sz="3200" b="1" dirty="0">
              <a:solidFill>
                <a:srgbClr val="223C5C"/>
              </a:solidFill>
              <a:latin typeface="+mj-lt"/>
              <a:cs typeface="Arial" pitchFamily="34" charset="0"/>
            </a:endParaRPr>
          </a:p>
        </p:txBody>
      </p:sp>
      <p:sp>
        <p:nvSpPr>
          <p:cNvPr id="5" name="TextBox 4"/>
          <p:cNvSpPr txBox="1"/>
          <p:nvPr/>
        </p:nvSpPr>
        <p:spPr>
          <a:xfrm>
            <a:off x="381000" y="1066800"/>
            <a:ext cx="8587493" cy="3046988"/>
          </a:xfrm>
          <a:prstGeom prst="rect">
            <a:avLst/>
          </a:prstGeom>
          <a:noFill/>
        </p:spPr>
        <p:txBody>
          <a:bodyPr wrap="square" rtlCol="0">
            <a:spAutoFit/>
          </a:bodyPr>
          <a:lstStyle/>
          <a:p>
            <a:pPr marL="342900" indent="-342900">
              <a:buFont typeface="Arial"/>
              <a:buChar char="•"/>
            </a:pPr>
            <a:r>
              <a:rPr lang="en-US" sz="2400" dirty="0" smtClean="0">
                <a:latin typeface="+mj-lt"/>
                <a:cs typeface="Arial" pitchFamily="34" charset="0"/>
              </a:rPr>
              <a:t>Bring your maintenance checklist and toolkit</a:t>
            </a:r>
          </a:p>
          <a:p>
            <a:endParaRPr lang="en-US" sz="2400" dirty="0" smtClean="0">
              <a:latin typeface="+mj-lt"/>
              <a:cs typeface="Arial" pitchFamily="34" charset="0"/>
            </a:endParaRPr>
          </a:p>
          <a:p>
            <a:pPr marL="342900" indent="-342900">
              <a:buFont typeface="Arial"/>
              <a:buChar char="•"/>
            </a:pPr>
            <a:r>
              <a:rPr lang="en-US" sz="2400" dirty="0" smtClean="0">
                <a:latin typeface="+mj-lt"/>
                <a:cs typeface="Arial" pitchFamily="34" charset="0"/>
              </a:rPr>
              <a:t>If you identify maintenance issues </a:t>
            </a:r>
            <a:r>
              <a:rPr lang="en-US" sz="2400" dirty="0">
                <a:latin typeface="+mj-lt"/>
                <a:cs typeface="Arial" pitchFamily="34" charset="0"/>
              </a:rPr>
              <a:t>on </a:t>
            </a:r>
            <a:r>
              <a:rPr lang="en-US" sz="2400" dirty="0" smtClean="0">
                <a:latin typeface="+mj-lt"/>
                <a:cs typeface="Arial" pitchFamily="34" charset="0"/>
              </a:rPr>
              <a:t>your wheelchairs, write them down on </a:t>
            </a:r>
            <a:r>
              <a:rPr lang="en-US" sz="2400" i="1" dirty="0" smtClean="0">
                <a:latin typeface="+mj-lt"/>
                <a:cs typeface="Arial" pitchFamily="34" charset="0"/>
              </a:rPr>
              <a:t>hands-on activity sheet</a:t>
            </a:r>
            <a:endParaRPr lang="en-US" sz="2400" dirty="0">
              <a:latin typeface="+mj-lt"/>
              <a:cs typeface="Arial" pitchFamily="34" charset="0"/>
            </a:endParaRPr>
          </a:p>
          <a:p>
            <a:endParaRPr lang="en-US" sz="2400" dirty="0">
              <a:latin typeface="+mj-lt"/>
              <a:cs typeface="Arial" pitchFamily="34" charset="0"/>
            </a:endParaRPr>
          </a:p>
          <a:p>
            <a:pPr marL="342900" indent="-342900">
              <a:buFont typeface="Arial"/>
              <a:buChar char="•"/>
            </a:pPr>
            <a:r>
              <a:rPr lang="en-US" sz="2400" dirty="0" smtClean="0">
                <a:latin typeface="+mj-lt"/>
                <a:cs typeface="Arial" pitchFamily="34" charset="0"/>
              </a:rPr>
              <a:t>You will have 90 minutes to perform this activity</a:t>
            </a:r>
          </a:p>
          <a:p>
            <a:pPr marL="342900" indent="-342900">
              <a:buFont typeface="Arial"/>
              <a:buChar char="•"/>
            </a:pPr>
            <a:endParaRPr lang="en-US" sz="2400" dirty="0">
              <a:latin typeface="+mj-lt"/>
              <a:cs typeface="Arial" pitchFamily="34" charset="0"/>
            </a:endParaRPr>
          </a:p>
          <a:p>
            <a:pPr marL="342900" indent="-342900">
              <a:buFont typeface="Arial"/>
              <a:buChar char="•"/>
            </a:pPr>
            <a:r>
              <a:rPr lang="en-US" sz="2400" dirty="0" smtClean="0">
                <a:latin typeface="+mj-lt"/>
                <a:cs typeface="Arial" pitchFamily="34" charset="0"/>
              </a:rPr>
              <a:t>Let us know if you have questions or need assistance</a:t>
            </a:r>
          </a:p>
        </p:txBody>
      </p:sp>
      <p:sp>
        <p:nvSpPr>
          <p:cNvPr id="8" name="TextBox 7"/>
          <p:cNvSpPr txBox="1"/>
          <p:nvPr/>
        </p:nvSpPr>
        <p:spPr>
          <a:xfrm>
            <a:off x="6096000" y="6553201"/>
            <a:ext cx="3657600" cy="304800"/>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Hands-on 2         Page </a:t>
            </a:r>
            <a:fld id="{E1C4E636-B2B1-46D3-B255-2E7EC567E404}" type="slidenum">
              <a:rPr lang="en-US" sz="1400" smtClean="0">
                <a:solidFill>
                  <a:schemeClr val="bg1"/>
                </a:solidFill>
                <a:latin typeface="Arial" pitchFamily="34" charset="0"/>
                <a:cs typeface="Arial" pitchFamily="34" charset="0"/>
              </a:rPr>
              <a:pPr/>
              <a:t>59</a:t>
            </a:fld>
            <a:endParaRPr lang="en-US" sz="1400" dirty="0">
              <a:solidFill>
                <a:schemeClr val="bg1"/>
              </a:solidFill>
              <a:latin typeface="Arial" pitchFamily="34" charset="0"/>
              <a:cs typeface="Arial" pitchFamily="34" charset="0"/>
            </a:endParaRPr>
          </a:p>
        </p:txBody>
      </p:sp>
      <p:sp>
        <p:nvSpPr>
          <p:cNvPr id="6" name="TextBox 5"/>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75030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Wheelchair user inspecting his wheelchair. Wheelchair users who maintain their wheelchair are 10 times less likely to sustain an injury than those who do not maintain i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730" y="1365457"/>
            <a:ext cx="4060825"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Of every 20 wheelchair users, between one and four will experience a wheelchair related injury each y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3048000"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0"/>
            <a:ext cx="9144000" cy="954107"/>
          </a:xfrm>
          <a:prstGeom prst="rect">
            <a:avLst/>
          </a:prstGeom>
          <a:noFill/>
        </p:spPr>
        <p:txBody>
          <a:bodyPr wrap="square" rtlCol="0" anchor="ctr">
            <a:spAutoFit/>
          </a:bodyPr>
          <a:lstStyle/>
          <a:p>
            <a:r>
              <a:rPr lang="en-US" sz="2800" b="1" dirty="0" smtClean="0">
                <a:latin typeface="+mj-lt"/>
                <a:cs typeface="Arial" pitchFamily="34" charset="0"/>
              </a:rPr>
              <a:t>Injuries occur more frequently when wheelchairs are not maintained or repaired.</a:t>
            </a:r>
            <a:endParaRPr lang="en-US" sz="2800" b="1" dirty="0">
              <a:latin typeface="+mj-lt"/>
              <a:cs typeface="Arial" pitchFamily="34" charset="0"/>
            </a:endParaRPr>
          </a:p>
        </p:txBody>
      </p:sp>
    </p:spTree>
    <p:extLst>
      <p:ext uri="{BB962C8B-B14F-4D97-AF65-F5344CB8AC3E}">
        <p14:creationId xmlns:p14="http://schemas.microsoft.com/office/powerpoint/2010/main" val="41363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0"/>
            <a:ext cx="8839200" cy="1943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223C5C"/>
                </a:solidFill>
              </a:rPr>
              <a:t>Hands-on wheelchair activity</a:t>
            </a:r>
            <a:endParaRPr lang="en-US" sz="4800" b="1" dirty="0">
              <a:solidFill>
                <a:srgbClr val="223C5C"/>
              </a:solidFill>
            </a:endParaRPr>
          </a:p>
        </p:txBody>
      </p:sp>
      <p:sp>
        <p:nvSpPr>
          <p:cNvPr id="4" name="TextBox 3"/>
          <p:cNvSpPr txBox="1"/>
          <p:nvPr/>
        </p:nvSpPr>
        <p:spPr>
          <a:xfrm>
            <a:off x="-76200" y="1676400"/>
            <a:ext cx="9143999" cy="400110"/>
          </a:xfrm>
          <a:prstGeom prst="rect">
            <a:avLst/>
          </a:prstGeom>
          <a:noFill/>
          <a:ln>
            <a:noFill/>
          </a:ln>
        </p:spPr>
        <p:txBody>
          <a:bodyPr wrap="square" rtlCol="0">
            <a:spAutoFit/>
          </a:bodyPr>
          <a:lstStyle/>
          <a:p>
            <a:pPr algn="ctr"/>
            <a:r>
              <a:rPr lang="en-US" sz="2000" b="1" u="sng" dirty="0"/>
              <a:t>REMEMBER TO CHECK NUTS AND BOLTS ON ALL THE PARTS THAT APPLY</a:t>
            </a:r>
            <a:endParaRPr lang="en-US" sz="2000" dirty="0"/>
          </a:p>
        </p:txBody>
      </p:sp>
      <p:pic>
        <p:nvPicPr>
          <p:cNvPr id="1026" name="Picture 2" descr="Maintenance checklist, indicating what maintenance activities to perform weekly."/>
          <p:cNvPicPr>
            <a:picLocks noChangeAspect="1" noChangeArrowheads="1"/>
          </p:cNvPicPr>
          <p:nvPr/>
        </p:nvPicPr>
        <p:blipFill rotWithShape="1">
          <a:blip r:embed="rId3">
            <a:extLst>
              <a:ext uri="{28A0092B-C50C-407E-A947-70E740481C1C}">
                <a14:useLocalDpi xmlns:a14="http://schemas.microsoft.com/office/drawing/2010/main" val="0"/>
              </a:ext>
            </a:extLst>
          </a:blip>
          <a:srcRect l="6186" t="17407" r="52224" b="65001"/>
          <a:stretch/>
        </p:blipFill>
        <p:spPr bwMode="auto">
          <a:xfrm>
            <a:off x="1326675" y="2713630"/>
            <a:ext cx="6338247" cy="20107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05174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457200"/>
            <a:ext cx="8991600" cy="1943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223C5C"/>
                </a:solidFill>
              </a:rPr>
              <a:t>Hands-on wheelchair activity</a:t>
            </a:r>
            <a:endParaRPr lang="en-US" sz="4800" b="1" dirty="0">
              <a:solidFill>
                <a:srgbClr val="223C5C"/>
              </a:solidFill>
            </a:endParaRPr>
          </a:p>
        </p:txBody>
      </p:sp>
      <p:sp>
        <p:nvSpPr>
          <p:cNvPr id="3" name="TextBox 2"/>
          <p:cNvSpPr txBox="1"/>
          <p:nvPr/>
        </p:nvSpPr>
        <p:spPr>
          <a:xfrm>
            <a:off x="76200" y="2701665"/>
            <a:ext cx="2666999" cy="1323439"/>
          </a:xfrm>
          <a:prstGeom prst="rect">
            <a:avLst/>
          </a:prstGeom>
          <a:noFill/>
          <a:ln>
            <a:noFill/>
          </a:ln>
        </p:spPr>
        <p:txBody>
          <a:bodyPr wrap="square" rtlCol="0">
            <a:spAutoFit/>
          </a:bodyPr>
          <a:lstStyle/>
          <a:p>
            <a:pPr algn="ctr"/>
            <a:r>
              <a:rPr lang="en-US" sz="2000" b="1" u="sng" dirty="0"/>
              <a:t>REMEMBER TO CHECK NUTS AND BOLTS ON ALL THE PARTS THAT APPLY</a:t>
            </a:r>
            <a:endParaRPr lang="en-US" sz="2000" dirty="0"/>
          </a:p>
        </p:txBody>
      </p:sp>
      <p:pic>
        <p:nvPicPr>
          <p:cNvPr id="1026" name="Picture 2" descr="Maintenance checklist, indicating what maintenance activities to perform monthly."/>
          <p:cNvPicPr>
            <a:picLocks noChangeAspect="1" noChangeArrowheads="1"/>
          </p:cNvPicPr>
          <p:nvPr/>
        </p:nvPicPr>
        <p:blipFill rotWithShape="1">
          <a:blip r:embed="rId3">
            <a:extLst>
              <a:ext uri="{28A0092B-C50C-407E-A947-70E740481C1C}">
                <a14:useLocalDpi xmlns:a14="http://schemas.microsoft.com/office/drawing/2010/main" val="0"/>
              </a:ext>
            </a:extLst>
          </a:blip>
          <a:srcRect l="28323" t="33411" r="28265" b="11158"/>
          <a:stretch/>
        </p:blipFill>
        <p:spPr bwMode="auto">
          <a:xfrm>
            <a:off x="2971800" y="838200"/>
            <a:ext cx="6047379" cy="579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59515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intenance checklist, indicating what maintenance activities to perform quarterly."/>
          <p:cNvPicPr>
            <a:picLocks noChangeAspect="1" noChangeArrowheads="1"/>
          </p:cNvPicPr>
          <p:nvPr/>
        </p:nvPicPr>
        <p:blipFill rotWithShape="1">
          <a:blip r:embed="rId3">
            <a:extLst>
              <a:ext uri="{28A0092B-C50C-407E-A947-70E740481C1C}">
                <a14:useLocalDpi xmlns:a14="http://schemas.microsoft.com/office/drawing/2010/main" val="0"/>
              </a:ext>
            </a:extLst>
          </a:blip>
          <a:srcRect l="6186" t="83357" r="52224" b="12106"/>
          <a:stretch/>
        </p:blipFill>
        <p:spPr bwMode="auto">
          <a:xfrm>
            <a:off x="1524000" y="3200400"/>
            <a:ext cx="6338247" cy="5186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1"/>
          <p:cNvSpPr txBox="1">
            <a:spLocks/>
          </p:cNvSpPr>
          <p:nvPr/>
        </p:nvSpPr>
        <p:spPr>
          <a:xfrm>
            <a:off x="76200" y="-457200"/>
            <a:ext cx="8991600" cy="1943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223C5C"/>
                </a:solidFill>
              </a:rPr>
              <a:t>Hands-on wheelchair activity</a:t>
            </a:r>
            <a:endParaRPr lang="en-US" sz="4800" b="1" dirty="0">
              <a:solidFill>
                <a:srgbClr val="223C5C"/>
              </a:solidFill>
            </a:endParaRPr>
          </a:p>
        </p:txBody>
      </p:sp>
      <p:sp>
        <p:nvSpPr>
          <p:cNvPr id="4" name="TextBox 3"/>
          <p:cNvSpPr txBox="1"/>
          <p:nvPr/>
        </p:nvSpPr>
        <p:spPr>
          <a:xfrm>
            <a:off x="304800" y="1114369"/>
            <a:ext cx="8534400" cy="400110"/>
          </a:xfrm>
          <a:prstGeom prst="rect">
            <a:avLst/>
          </a:prstGeom>
          <a:noFill/>
          <a:ln>
            <a:noFill/>
          </a:ln>
        </p:spPr>
        <p:txBody>
          <a:bodyPr wrap="square" rtlCol="0">
            <a:spAutoFit/>
          </a:bodyPr>
          <a:lstStyle/>
          <a:p>
            <a:pPr algn="ctr"/>
            <a:r>
              <a:rPr lang="en-US" sz="2000" b="1" u="sng" dirty="0"/>
              <a:t>REMEMBER TO CHECK NUTS AND BOLTS ON ALL THE PARTS THAT APPLY</a:t>
            </a:r>
            <a:endParaRPr lang="en-US" sz="2000" dirty="0"/>
          </a:p>
        </p:txBody>
      </p:sp>
    </p:spTree>
    <p:extLst>
      <p:ext uri="{BB962C8B-B14F-4D97-AF65-F5344CB8AC3E}">
        <p14:creationId xmlns:p14="http://schemas.microsoft.com/office/powerpoint/2010/main" val="2496053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0"/>
            <a:ext cx="8610600" cy="1524000"/>
          </a:xfrm>
        </p:spPr>
        <p:txBody>
          <a:bodyPr>
            <a:normAutofit/>
          </a:bodyPr>
          <a:lstStyle/>
          <a:p>
            <a:r>
              <a:rPr lang="en-US" b="1" dirty="0" smtClean="0">
                <a:latin typeface="Arial" pitchFamily="34" charset="0"/>
                <a:cs typeface="Arial" pitchFamily="34" charset="0"/>
              </a:rPr>
              <a:t>Summary and discussion </a:t>
            </a:r>
            <a:endParaRPr lang="en-US" dirty="0">
              <a:latin typeface="Arial" pitchFamily="34" charset="0"/>
              <a:cs typeface="Arial" pitchFamily="34" charset="0"/>
            </a:endParaRPr>
          </a:p>
        </p:txBody>
      </p:sp>
      <p:sp>
        <p:nvSpPr>
          <p:cNvPr id="4" name="Subtitle 3"/>
          <p:cNvSpPr>
            <a:spLocks noGrp="1"/>
          </p:cNvSpPr>
          <p:nvPr>
            <p:ph type="subTitle" idx="1"/>
          </p:nvPr>
        </p:nvSpPr>
        <p:spPr/>
        <p:txBody>
          <a:bodyPr/>
          <a:lstStyle/>
          <a:p>
            <a:endParaRPr lang="en-US"/>
          </a:p>
        </p:txBody>
      </p:sp>
      <p:sp>
        <p:nvSpPr>
          <p:cNvPr id="6" name="TextBox 5"/>
          <p:cNvSpPr txBox="1"/>
          <p:nvPr/>
        </p:nvSpPr>
        <p:spPr>
          <a:xfrm>
            <a:off x="5638800" y="6553200"/>
            <a:ext cx="3657600" cy="304800"/>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Summary/discussion                 Page </a:t>
            </a:r>
            <a:fld id="{7C1B7DA3-A5AA-41ED-842B-2B5750B93457}" type="slidenum">
              <a:rPr lang="en-US" sz="1400" smtClean="0">
                <a:solidFill>
                  <a:schemeClr val="bg1"/>
                </a:solidFill>
                <a:latin typeface="Arial" pitchFamily="34" charset="0"/>
                <a:cs typeface="Arial" pitchFamily="34" charset="0"/>
              </a:rPr>
              <a:pPr/>
              <a:t>63</a:t>
            </a:fld>
            <a:endParaRPr lang="en-US" sz="1400" dirty="0">
              <a:solidFill>
                <a:schemeClr val="bg1"/>
              </a:solidFill>
              <a:latin typeface="Arial" pitchFamily="34" charset="0"/>
              <a:cs typeface="Arial" pitchFamily="34" charset="0"/>
            </a:endParaRPr>
          </a:p>
        </p:txBody>
      </p:sp>
      <p:sp>
        <p:nvSpPr>
          <p:cNvPr id="8" name="TextBox 7"/>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37062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b="1" dirty="0" smtClean="0">
                <a:latin typeface="+mj-lt"/>
              </a:rPr>
              <a:t>Inspection</a:t>
            </a:r>
          </a:p>
          <a:p>
            <a:pPr marL="0" indent="0">
              <a:buNone/>
            </a:pPr>
            <a:endParaRPr lang="en-US" b="1" dirty="0" smtClean="0">
              <a:latin typeface="+mj-lt"/>
            </a:endParaRPr>
          </a:p>
          <a:p>
            <a:pPr>
              <a:buFontTx/>
              <a:buChar char="-"/>
            </a:pPr>
            <a:r>
              <a:rPr lang="en-US" dirty="0" smtClean="0">
                <a:latin typeface="+mj-lt"/>
              </a:rPr>
              <a:t>Pneumatic tires</a:t>
            </a:r>
          </a:p>
          <a:p>
            <a:pPr>
              <a:buFontTx/>
              <a:buChar char="-"/>
            </a:pPr>
            <a:r>
              <a:rPr lang="en-US" dirty="0" smtClean="0">
                <a:latin typeface="+mj-lt"/>
              </a:rPr>
              <a:t>Cushion and cover</a:t>
            </a:r>
            <a:endParaRPr lang="en-US" dirty="0">
              <a:latin typeface="+mj-lt"/>
            </a:endParaRPr>
          </a:p>
          <a:p>
            <a:pPr marL="0" indent="0">
              <a:buNone/>
            </a:pPr>
            <a:endParaRPr lang="en-US" b="1" dirty="0">
              <a:latin typeface="+mj-lt"/>
            </a:endParaRPr>
          </a:p>
          <a:p>
            <a:pPr marL="0" indent="0">
              <a:buNone/>
            </a:pPr>
            <a:endParaRPr lang="en-US" b="1" dirty="0" smtClean="0">
              <a:latin typeface="+mj-lt"/>
            </a:endParaRPr>
          </a:p>
          <a:p>
            <a:pPr marL="0" indent="0">
              <a:buNone/>
            </a:pPr>
            <a:endParaRPr lang="en-US" b="1" dirty="0">
              <a:latin typeface="+mj-lt"/>
            </a:endParaRPr>
          </a:p>
          <a:p>
            <a:pPr marL="0" indent="0">
              <a:buNone/>
            </a:pPr>
            <a:endParaRPr lang="en-US" b="1" dirty="0" smtClean="0">
              <a:latin typeface="+mj-lt"/>
            </a:endParaRPr>
          </a:p>
          <a:p>
            <a:pPr marL="0" indent="0">
              <a:buNone/>
            </a:pPr>
            <a:r>
              <a:rPr lang="en-US" i="1" dirty="0" smtClean="0">
                <a:latin typeface="+mj-lt"/>
              </a:rPr>
              <a:t>Maximum estimated time: 30 minutes</a:t>
            </a:r>
          </a:p>
          <a:p>
            <a:pPr marL="0" indent="0">
              <a:buNone/>
            </a:pPr>
            <a:endParaRPr lang="en-US" b="1" dirty="0">
              <a:latin typeface="+mj-lt"/>
            </a:endParaRPr>
          </a:p>
          <a:p>
            <a:pPr marL="0" indent="0">
              <a:buNone/>
            </a:pPr>
            <a:endParaRPr lang="en-US" b="1" dirty="0" smtClean="0">
              <a:latin typeface="+mj-lt"/>
            </a:endParaRPr>
          </a:p>
        </p:txBody>
      </p:sp>
      <p:sp>
        <p:nvSpPr>
          <p:cNvPr id="4" name="TextBox 3"/>
          <p:cNvSpPr txBox="1"/>
          <p:nvPr/>
        </p:nvSpPr>
        <p:spPr>
          <a:xfrm>
            <a:off x="457200" y="182190"/>
            <a:ext cx="8153400" cy="584775"/>
          </a:xfrm>
          <a:prstGeom prst="rect">
            <a:avLst/>
          </a:prstGeom>
          <a:noFill/>
        </p:spPr>
        <p:txBody>
          <a:bodyPr wrap="square" rtlCol="0" anchor="ctr">
            <a:spAutoFit/>
          </a:bodyPr>
          <a:lstStyle/>
          <a:p>
            <a:pPr algn="ctr"/>
            <a:r>
              <a:rPr lang="en-US" sz="3200" b="1" dirty="0" smtClean="0">
                <a:solidFill>
                  <a:srgbClr val="223C5C"/>
                </a:solidFill>
                <a:latin typeface="+mj-lt"/>
                <a:cs typeface="Arial" pitchFamily="34" charset="0"/>
              </a:rPr>
              <a:t>Weekly</a:t>
            </a:r>
            <a:endParaRPr lang="en-US" sz="3200" b="1" dirty="0">
              <a:solidFill>
                <a:srgbClr val="223C5C"/>
              </a:solidFill>
              <a:latin typeface="+mj-lt"/>
              <a:cs typeface="Arial" pitchFamily="34" charset="0"/>
            </a:endParaRPr>
          </a:p>
        </p:txBody>
      </p:sp>
    </p:spTree>
    <p:extLst>
      <p:ext uri="{BB962C8B-B14F-4D97-AF65-F5344CB8AC3E}">
        <p14:creationId xmlns:p14="http://schemas.microsoft.com/office/powerpoint/2010/main" val="2657412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600200"/>
            <a:ext cx="4076700" cy="4525963"/>
          </a:xfrm>
        </p:spPr>
        <p:txBody>
          <a:bodyPr>
            <a:normAutofit fontScale="92500" lnSpcReduction="10000"/>
          </a:bodyPr>
          <a:lstStyle/>
          <a:p>
            <a:pPr marL="0" indent="0">
              <a:buNone/>
            </a:pPr>
            <a:r>
              <a:rPr lang="en-US" b="1" dirty="0">
                <a:latin typeface="+mj-lt"/>
              </a:rPr>
              <a:t>Inspection</a:t>
            </a:r>
          </a:p>
          <a:p>
            <a:pPr>
              <a:buFontTx/>
              <a:buChar char="-"/>
            </a:pPr>
            <a:r>
              <a:rPr lang="en-US" dirty="0" smtClean="0">
                <a:latin typeface="+mj-lt"/>
              </a:rPr>
              <a:t>Wheel locks</a:t>
            </a:r>
          </a:p>
          <a:p>
            <a:pPr>
              <a:buFontTx/>
              <a:buChar char="-"/>
            </a:pPr>
            <a:r>
              <a:rPr lang="en-US" dirty="0" smtClean="0">
                <a:latin typeface="+mj-lt"/>
              </a:rPr>
              <a:t>Supports alignment and function</a:t>
            </a:r>
          </a:p>
          <a:p>
            <a:pPr>
              <a:buFontTx/>
              <a:buChar char="-"/>
            </a:pPr>
            <a:r>
              <a:rPr lang="en-US" dirty="0" smtClean="0">
                <a:latin typeface="+mj-lt"/>
              </a:rPr>
              <a:t>Wheels and casters condition and function</a:t>
            </a:r>
          </a:p>
          <a:p>
            <a:pPr>
              <a:buFontTx/>
              <a:buChar char="-"/>
            </a:pPr>
            <a:r>
              <a:rPr lang="en-US" dirty="0" smtClean="0">
                <a:latin typeface="+mj-lt"/>
              </a:rPr>
              <a:t>Spokes</a:t>
            </a:r>
          </a:p>
          <a:p>
            <a:pPr>
              <a:buFontTx/>
              <a:buChar char="-"/>
            </a:pPr>
            <a:r>
              <a:rPr lang="en-US" dirty="0" smtClean="0">
                <a:latin typeface="+mj-lt"/>
              </a:rPr>
              <a:t>Upholstery</a:t>
            </a:r>
          </a:p>
          <a:p>
            <a:pPr>
              <a:buFontTx/>
              <a:buChar char="-"/>
            </a:pPr>
            <a:r>
              <a:rPr lang="en-US" dirty="0" smtClean="0">
                <a:latin typeface="+mj-lt"/>
              </a:rPr>
              <a:t>Frame</a:t>
            </a:r>
          </a:p>
          <a:p>
            <a:pPr marL="0" indent="0">
              <a:buNone/>
            </a:pPr>
            <a:endParaRPr lang="en-US" dirty="0">
              <a:latin typeface="+mj-lt"/>
            </a:endParaRPr>
          </a:p>
        </p:txBody>
      </p:sp>
      <p:sp>
        <p:nvSpPr>
          <p:cNvPr id="5" name="TextBox 4"/>
          <p:cNvSpPr txBox="1"/>
          <p:nvPr/>
        </p:nvSpPr>
        <p:spPr>
          <a:xfrm>
            <a:off x="457200" y="182190"/>
            <a:ext cx="8153400" cy="584775"/>
          </a:xfrm>
          <a:prstGeom prst="rect">
            <a:avLst/>
          </a:prstGeom>
          <a:noFill/>
        </p:spPr>
        <p:txBody>
          <a:bodyPr wrap="square" rtlCol="0" anchor="ctr">
            <a:spAutoFit/>
          </a:bodyPr>
          <a:lstStyle/>
          <a:p>
            <a:pPr algn="ctr"/>
            <a:r>
              <a:rPr lang="en-US" sz="3200" b="1" dirty="0" smtClean="0">
                <a:solidFill>
                  <a:srgbClr val="223C5C"/>
                </a:solidFill>
                <a:latin typeface="+mj-lt"/>
                <a:cs typeface="Arial" pitchFamily="34" charset="0"/>
              </a:rPr>
              <a:t>Monthly</a:t>
            </a:r>
            <a:endParaRPr lang="en-US" sz="3200" b="1" dirty="0">
              <a:solidFill>
                <a:srgbClr val="223C5C"/>
              </a:solidFill>
              <a:latin typeface="+mj-lt"/>
              <a:cs typeface="Arial" pitchFamily="34" charset="0"/>
            </a:endParaRPr>
          </a:p>
        </p:txBody>
      </p:sp>
      <p:sp>
        <p:nvSpPr>
          <p:cNvPr id="4" name="Content Placeholder 2"/>
          <p:cNvSpPr txBox="1">
            <a:spLocks/>
          </p:cNvSpPr>
          <p:nvPr/>
        </p:nvSpPr>
        <p:spPr>
          <a:xfrm>
            <a:off x="4800600" y="1600200"/>
            <a:ext cx="4191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700" b="1" dirty="0" smtClean="0">
                <a:latin typeface="+mj-lt"/>
              </a:rPr>
              <a:t>Action</a:t>
            </a:r>
          </a:p>
          <a:p>
            <a:pPr>
              <a:buFontTx/>
              <a:buChar char="-"/>
            </a:pPr>
            <a:r>
              <a:rPr lang="en-US" sz="2700" dirty="0" smtClean="0">
                <a:latin typeface="+mj-lt"/>
              </a:rPr>
              <a:t>Wipe down wheelchair and cushion</a:t>
            </a:r>
          </a:p>
          <a:p>
            <a:pPr>
              <a:buFontTx/>
              <a:buChar char="-"/>
            </a:pPr>
            <a:r>
              <a:rPr lang="en-US" sz="2700" dirty="0" smtClean="0">
                <a:latin typeface="+mj-lt"/>
              </a:rPr>
              <a:t>Clean caster axle</a:t>
            </a:r>
          </a:p>
          <a:p>
            <a:pPr>
              <a:buFontTx/>
              <a:buChar char="-"/>
            </a:pPr>
            <a:r>
              <a:rPr lang="en-US" sz="2700" dirty="0" smtClean="0">
                <a:latin typeface="+mj-lt"/>
              </a:rPr>
              <a:t>Clean quick release wheel axle housing</a:t>
            </a:r>
          </a:p>
          <a:p>
            <a:pPr marL="0" indent="0">
              <a:buFont typeface="Arial" pitchFamily="34" charset="0"/>
              <a:buNone/>
            </a:pPr>
            <a:endParaRPr lang="en-US" i="1" dirty="0" smtClean="0">
              <a:latin typeface="+mj-lt"/>
            </a:endParaRPr>
          </a:p>
          <a:p>
            <a:pPr marL="0" indent="0">
              <a:buFont typeface="Arial" pitchFamily="34" charset="0"/>
              <a:buNone/>
            </a:pPr>
            <a:endParaRPr lang="en-US" dirty="0">
              <a:latin typeface="+mj-lt"/>
            </a:endParaRPr>
          </a:p>
        </p:txBody>
      </p:sp>
      <p:sp>
        <p:nvSpPr>
          <p:cNvPr id="2" name="Rectangle 1"/>
          <p:cNvSpPr/>
          <p:nvPr/>
        </p:nvSpPr>
        <p:spPr>
          <a:xfrm>
            <a:off x="2743200" y="5932008"/>
            <a:ext cx="4866525" cy="461665"/>
          </a:xfrm>
          <a:prstGeom prst="rect">
            <a:avLst/>
          </a:prstGeom>
        </p:spPr>
        <p:txBody>
          <a:bodyPr wrap="none">
            <a:spAutoFit/>
          </a:bodyPr>
          <a:lstStyle/>
          <a:p>
            <a:r>
              <a:rPr lang="en-US" sz="2400" i="1" dirty="0" smtClean="0">
                <a:latin typeface="+mj-lt"/>
              </a:rPr>
              <a:t>Maximum estimated </a:t>
            </a:r>
            <a:r>
              <a:rPr lang="en-US" sz="2400" i="1" dirty="0">
                <a:latin typeface="+mj-lt"/>
              </a:rPr>
              <a:t>time: </a:t>
            </a:r>
            <a:r>
              <a:rPr lang="en-US" sz="2400" i="1" dirty="0" smtClean="0">
                <a:latin typeface="+mj-lt"/>
              </a:rPr>
              <a:t>60minutes</a:t>
            </a:r>
            <a:endParaRPr lang="en-US" sz="2400" i="1" dirty="0">
              <a:latin typeface="+mj-lt"/>
            </a:endParaRPr>
          </a:p>
        </p:txBody>
      </p:sp>
      <p:sp>
        <p:nvSpPr>
          <p:cNvPr id="6" name="TextBox 5"/>
          <p:cNvSpPr txBox="1"/>
          <p:nvPr/>
        </p:nvSpPr>
        <p:spPr>
          <a:xfrm rot="16200000">
            <a:off x="-2051567" y="3543824"/>
            <a:ext cx="4800600" cy="369333"/>
          </a:xfrm>
          <a:prstGeom prst="rect">
            <a:avLst/>
          </a:prstGeom>
          <a:noFill/>
          <a:ln>
            <a:solidFill>
              <a:schemeClr val="tx1"/>
            </a:solidFill>
          </a:ln>
        </p:spPr>
        <p:txBody>
          <a:bodyPr wrap="square" rtlCol="0">
            <a:spAutoFit/>
          </a:bodyPr>
          <a:lstStyle/>
          <a:p>
            <a:pPr algn="ctr"/>
            <a:r>
              <a:rPr lang="en-US" b="1" dirty="0" smtClean="0">
                <a:latin typeface="+mj-lt"/>
              </a:rPr>
              <a:t>Nuts and bolts</a:t>
            </a:r>
            <a:endParaRPr lang="en-US" b="1" dirty="0">
              <a:latin typeface="+mj-lt"/>
            </a:endParaRPr>
          </a:p>
        </p:txBody>
      </p:sp>
    </p:spTree>
    <p:extLst>
      <p:ext uri="{BB962C8B-B14F-4D97-AF65-F5344CB8AC3E}">
        <p14:creationId xmlns:p14="http://schemas.microsoft.com/office/powerpoint/2010/main" val="4015331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latin typeface="+mj-lt"/>
              </a:rPr>
              <a:t>Action</a:t>
            </a:r>
          </a:p>
          <a:p>
            <a:pPr marL="0" indent="0">
              <a:buNone/>
            </a:pPr>
            <a:r>
              <a:rPr lang="en-US" b="1" dirty="0" smtClean="0">
                <a:latin typeface="+mj-lt"/>
              </a:rPr>
              <a:t>- </a:t>
            </a:r>
            <a:r>
              <a:rPr lang="en-US" dirty="0">
                <a:latin typeface="+mj-lt"/>
              </a:rPr>
              <a:t>Lubricate moving parts</a:t>
            </a:r>
          </a:p>
          <a:p>
            <a:pPr marL="0" indent="0">
              <a:buNone/>
            </a:pPr>
            <a:endParaRPr lang="en-US" b="1" dirty="0" smtClean="0">
              <a:latin typeface="+mj-lt"/>
            </a:endParaRPr>
          </a:p>
          <a:p>
            <a:pPr marL="0" indent="0">
              <a:buNone/>
            </a:pPr>
            <a:endParaRPr lang="en-US" b="1" dirty="0" smtClean="0">
              <a:latin typeface="+mj-lt"/>
            </a:endParaRPr>
          </a:p>
          <a:p>
            <a:pPr marL="0" indent="0">
              <a:buNone/>
            </a:pPr>
            <a:r>
              <a:rPr lang="en-US" i="1" dirty="0" smtClean="0">
                <a:latin typeface="+mj-lt"/>
              </a:rPr>
              <a:t>Maximum estimated </a:t>
            </a:r>
            <a:r>
              <a:rPr lang="en-US" i="1" dirty="0">
                <a:latin typeface="+mj-lt"/>
              </a:rPr>
              <a:t>time: </a:t>
            </a:r>
            <a:r>
              <a:rPr lang="en-US" i="1" dirty="0" smtClean="0">
                <a:latin typeface="+mj-lt"/>
              </a:rPr>
              <a:t>15 minutes</a:t>
            </a:r>
            <a:endParaRPr lang="en-US" i="1" dirty="0">
              <a:latin typeface="+mj-lt"/>
            </a:endParaRPr>
          </a:p>
          <a:p>
            <a:pPr marL="0" indent="0">
              <a:buNone/>
            </a:pPr>
            <a:endParaRPr lang="en-US" b="1" dirty="0">
              <a:latin typeface="+mj-lt"/>
            </a:endParaRPr>
          </a:p>
          <a:p>
            <a:pPr marL="0" indent="0">
              <a:buNone/>
            </a:pPr>
            <a:endParaRPr lang="en-US" dirty="0">
              <a:latin typeface="+mj-lt"/>
            </a:endParaRPr>
          </a:p>
        </p:txBody>
      </p:sp>
      <p:sp>
        <p:nvSpPr>
          <p:cNvPr id="5" name="TextBox 4"/>
          <p:cNvSpPr txBox="1"/>
          <p:nvPr/>
        </p:nvSpPr>
        <p:spPr>
          <a:xfrm>
            <a:off x="457200" y="182190"/>
            <a:ext cx="8153400" cy="584775"/>
          </a:xfrm>
          <a:prstGeom prst="rect">
            <a:avLst/>
          </a:prstGeom>
          <a:noFill/>
        </p:spPr>
        <p:txBody>
          <a:bodyPr wrap="square" rtlCol="0" anchor="ctr">
            <a:spAutoFit/>
          </a:bodyPr>
          <a:lstStyle/>
          <a:p>
            <a:pPr algn="ctr"/>
            <a:r>
              <a:rPr lang="en-US" sz="3200" b="1" dirty="0" smtClean="0">
                <a:solidFill>
                  <a:srgbClr val="223C5C"/>
                </a:solidFill>
                <a:latin typeface="+mj-lt"/>
                <a:cs typeface="Arial" pitchFamily="34" charset="0"/>
              </a:rPr>
              <a:t>Every three months</a:t>
            </a:r>
            <a:endParaRPr lang="en-US" sz="3200" b="1" dirty="0">
              <a:solidFill>
                <a:srgbClr val="223C5C"/>
              </a:solidFill>
              <a:latin typeface="+mj-lt"/>
              <a:cs typeface="Arial" pitchFamily="34" charset="0"/>
            </a:endParaRPr>
          </a:p>
        </p:txBody>
      </p:sp>
    </p:spTree>
    <p:extLst>
      <p:ext uri="{BB962C8B-B14F-4D97-AF65-F5344CB8AC3E}">
        <p14:creationId xmlns:p14="http://schemas.microsoft.com/office/powerpoint/2010/main" val="429030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latin typeface="+mj-lt"/>
              </a:rPr>
              <a:t>Action</a:t>
            </a:r>
          </a:p>
          <a:p>
            <a:pPr marL="0" indent="0">
              <a:buNone/>
            </a:pPr>
            <a:r>
              <a:rPr lang="en-US" dirty="0" smtClean="0">
                <a:latin typeface="+mj-lt"/>
              </a:rPr>
              <a:t>- Have wheelchair professionally serviced</a:t>
            </a:r>
            <a:endParaRPr lang="en-US" dirty="0">
              <a:latin typeface="+mj-lt"/>
            </a:endParaRPr>
          </a:p>
          <a:p>
            <a:pPr marL="0" indent="0">
              <a:buNone/>
            </a:pPr>
            <a:endParaRPr lang="en-US" b="1" dirty="0" smtClean="0">
              <a:latin typeface="+mj-lt"/>
            </a:endParaRPr>
          </a:p>
          <a:p>
            <a:pPr marL="0" indent="0">
              <a:buNone/>
            </a:pPr>
            <a:r>
              <a:rPr lang="en-US" i="1" dirty="0">
                <a:latin typeface="+mj-lt"/>
              </a:rPr>
              <a:t>Estimated time: </a:t>
            </a:r>
            <a:r>
              <a:rPr lang="en-US" i="1" dirty="0" smtClean="0">
                <a:latin typeface="+mj-lt"/>
              </a:rPr>
              <a:t>60 minutes</a:t>
            </a:r>
            <a:endParaRPr lang="en-US" i="1" dirty="0">
              <a:latin typeface="+mj-lt"/>
            </a:endParaRPr>
          </a:p>
          <a:p>
            <a:pPr marL="0" indent="0">
              <a:buNone/>
            </a:pPr>
            <a:endParaRPr lang="en-US" b="1" dirty="0">
              <a:latin typeface="+mj-lt"/>
            </a:endParaRPr>
          </a:p>
          <a:p>
            <a:pPr marL="0" indent="0">
              <a:buNone/>
            </a:pPr>
            <a:endParaRPr lang="en-US" dirty="0">
              <a:latin typeface="+mj-lt"/>
            </a:endParaRPr>
          </a:p>
        </p:txBody>
      </p:sp>
      <p:sp>
        <p:nvSpPr>
          <p:cNvPr id="5" name="TextBox 4"/>
          <p:cNvSpPr txBox="1"/>
          <p:nvPr/>
        </p:nvSpPr>
        <p:spPr>
          <a:xfrm>
            <a:off x="457200" y="182190"/>
            <a:ext cx="8153400" cy="584775"/>
          </a:xfrm>
          <a:prstGeom prst="rect">
            <a:avLst/>
          </a:prstGeom>
          <a:noFill/>
        </p:spPr>
        <p:txBody>
          <a:bodyPr wrap="square" rtlCol="0" anchor="ctr">
            <a:spAutoFit/>
          </a:bodyPr>
          <a:lstStyle/>
          <a:p>
            <a:pPr algn="ctr"/>
            <a:r>
              <a:rPr lang="en-US" sz="3200" b="1" smtClean="0">
                <a:solidFill>
                  <a:srgbClr val="223C5C"/>
                </a:solidFill>
                <a:latin typeface="+mj-lt"/>
                <a:cs typeface="Arial" pitchFamily="34" charset="0"/>
              </a:rPr>
              <a:t>Yearly</a:t>
            </a:r>
            <a:endParaRPr lang="en-US" sz="3200" b="1" dirty="0">
              <a:solidFill>
                <a:srgbClr val="223C5C"/>
              </a:solidFill>
              <a:latin typeface="+mj-lt"/>
              <a:cs typeface="Arial" pitchFamily="34" charset="0"/>
            </a:endParaRPr>
          </a:p>
        </p:txBody>
      </p:sp>
    </p:spTree>
    <p:extLst>
      <p:ext uri="{BB962C8B-B14F-4D97-AF65-F5344CB8AC3E}">
        <p14:creationId xmlns:p14="http://schemas.microsoft.com/office/powerpoint/2010/main" val="1235797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2190"/>
            <a:ext cx="8153400" cy="584775"/>
          </a:xfrm>
          <a:prstGeom prst="rect">
            <a:avLst/>
          </a:prstGeom>
          <a:noFill/>
        </p:spPr>
        <p:txBody>
          <a:bodyPr wrap="square" rtlCol="0" anchor="ctr">
            <a:spAutoFit/>
          </a:bodyPr>
          <a:lstStyle/>
          <a:p>
            <a:pPr algn="ctr"/>
            <a:r>
              <a:rPr lang="en-US" sz="3200" b="1" dirty="0" smtClean="0">
                <a:solidFill>
                  <a:srgbClr val="223C5C"/>
                </a:solidFill>
                <a:latin typeface="+mj-lt"/>
                <a:cs typeface="Arial" pitchFamily="34" charset="0"/>
              </a:rPr>
              <a:t>Learning objectives</a:t>
            </a:r>
            <a:endParaRPr lang="en-US" sz="3200" b="1" dirty="0">
              <a:solidFill>
                <a:srgbClr val="223C5C"/>
              </a:solidFill>
              <a:latin typeface="+mj-lt"/>
              <a:cs typeface="Arial" pitchFamily="34" charset="0"/>
            </a:endParaRPr>
          </a:p>
        </p:txBody>
      </p:sp>
      <p:sp>
        <p:nvSpPr>
          <p:cNvPr id="6" name="TextBox 5"/>
          <p:cNvSpPr txBox="1"/>
          <p:nvPr/>
        </p:nvSpPr>
        <p:spPr>
          <a:xfrm>
            <a:off x="304800" y="1466909"/>
            <a:ext cx="8458200" cy="4493538"/>
          </a:xfrm>
          <a:prstGeom prst="rect">
            <a:avLst/>
          </a:prstGeom>
          <a:noFill/>
        </p:spPr>
        <p:txBody>
          <a:bodyPr wrap="square" rtlCol="0" anchor="ctr">
            <a:spAutoFit/>
          </a:bodyPr>
          <a:lstStyle/>
          <a:p>
            <a:pPr marL="457200" lvl="0" indent="-457200">
              <a:buFont typeface="Arial" panose="020B0604020202020204" pitchFamily="34" charset="0"/>
              <a:buChar char="•"/>
            </a:pPr>
            <a:r>
              <a:rPr lang="en-US" sz="2600" dirty="0" smtClean="0">
                <a:latin typeface="+mj-lt"/>
                <a:cs typeface="Arial" pitchFamily="34" charset="0"/>
              </a:rPr>
              <a:t>Recognize the </a:t>
            </a:r>
            <a:r>
              <a:rPr lang="en-US" sz="2600" dirty="0">
                <a:latin typeface="+mj-lt"/>
                <a:cs typeface="Arial" pitchFamily="34" charset="0"/>
              </a:rPr>
              <a:t>importance of completing wheelchair </a:t>
            </a:r>
            <a:r>
              <a:rPr lang="en-US" sz="2600" dirty="0" smtClean="0">
                <a:latin typeface="+mj-lt"/>
                <a:cs typeface="Arial" pitchFamily="34" charset="0"/>
              </a:rPr>
              <a:t>maintenance</a:t>
            </a:r>
          </a:p>
          <a:p>
            <a:pPr marL="457200" lvl="0" indent="-457200">
              <a:buFont typeface="Arial" panose="020B0604020202020204" pitchFamily="34" charset="0"/>
              <a:buChar char="•"/>
            </a:pPr>
            <a:endParaRPr lang="en-US" sz="2600" dirty="0">
              <a:latin typeface="+mj-lt"/>
              <a:cs typeface="Arial" pitchFamily="34" charset="0"/>
            </a:endParaRPr>
          </a:p>
          <a:p>
            <a:pPr marL="457200" lvl="0" indent="-457200">
              <a:buFont typeface="Arial" panose="020B0604020202020204" pitchFamily="34" charset="0"/>
              <a:buChar char="•"/>
            </a:pPr>
            <a:r>
              <a:rPr lang="en-US" sz="2600" dirty="0" smtClean="0">
                <a:latin typeface="+mj-lt"/>
                <a:cs typeface="Arial" pitchFamily="34" charset="0"/>
              </a:rPr>
              <a:t>List </a:t>
            </a:r>
            <a:r>
              <a:rPr lang="en-US" sz="2600" dirty="0">
                <a:latin typeface="+mj-lt"/>
                <a:cs typeface="Arial" pitchFamily="34" charset="0"/>
              </a:rPr>
              <a:t>the appropriate timing for wheelchair maintenance </a:t>
            </a:r>
            <a:r>
              <a:rPr lang="en-US" sz="2600" dirty="0" smtClean="0">
                <a:latin typeface="+mj-lt"/>
                <a:cs typeface="Arial" pitchFamily="34" charset="0"/>
              </a:rPr>
              <a:t>tasks</a:t>
            </a:r>
          </a:p>
          <a:p>
            <a:pPr marL="457200" lvl="0" indent="-457200">
              <a:buFont typeface="Arial" panose="020B0604020202020204" pitchFamily="34" charset="0"/>
              <a:buChar char="•"/>
            </a:pPr>
            <a:endParaRPr lang="en-US" sz="2600" dirty="0">
              <a:latin typeface="+mj-lt"/>
              <a:cs typeface="Arial" pitchFamily="34" charset="0"/>
            </a:endParaRPr>
          </a:p>
          <a:p>
            <a:pPr marL="514350" lvl="0" indent="-514350">
              <a:buFont typeface="Arial" panose="020B0604020202020204" pitchFamily="34" charset="0"/>
              <a:buChar char="•"/>
            </a:pPr>
            <a:r>
              <a:rPr lang="en-US" sz="2600" dirty="0" smtClean="0">
                <a:latin typeface="+mj-lt"/>
                <a:cs typeface="Arial" pitchFamily="34" charset="0"/>
              </a:rPr>
              <a:t>Demonstrate </a:t>
            </a:r>
            <a:r>
              <a:rPr lang="en-US" sz="2600" dirty="0">
                <a:latin typeface="+mj-lt"/>
                <a:cs typeface="Arial" pitchFamily="34" charset="0"/>
              </a:rPr>
              <a:t>methods for maintaining your </a:t>
            </a:r>
            <a:r>
              <a:rPr lang="en-US" sz="2600" dirty="0" smtClean="0">
                <a:latin typeface="+mj-lt"/>
                <a:cs typeface="Arial" pitchFamily="34" charset="0"/>
              </a:rPr>
              <a:t>wheelchair</a:t>
            </a:r>
          </a:p>
          <a:p>
            <a:pPr marL="514350" lvl="0" indent="-514350">
              <a:buFont typeface="Arial" panose="020B0604020202020204" pitchFamily="34" charset="0"/>
              <a:buChar char="•"/>
            </a:pPr>
            <a:endParaRPr lang="en-US" sz="2600" dirty="0">
              <a:latin typeface="+mj-lt"/>
              <a:cs typeface="Arial" pitchFamily="34" charset="0"/>
            </a:endParaRPr>
          </a:p>
          <a:p>
            <a:pPr marL="514350" lvl="0" indent="-514350">
              <a:buFont typeface="Arial" panose="020B0604020202020204" pitchFamily="34" charset="0"/>
              <a:buChar char="•"/>
            </a:pPr>
            <a:r>
              <a:rPr lang="en-US" sz="2600" dirty="0">
                <a:latin typeface="+mj-lt"/>
                <a:cs typeface="Arial" pitchFamily="34" charset="0"/>
              </a:rPr>
              <a:t>Demonstrate how to identify common technical </a:t>
            </a:r>
            <a:r>
              <a:rPr lang="en-US" sz="2600" dirty="0" smtClean="0">
                <a:latin typeface="+mj-lt"/>
                <a:cs typeface="Arial" pitchFamily="34" charset="0"/>
              </a:rPr>
              <a:t>wheelchair problems</a:t>
            </a:r>
          </a:p>
          <a:p>
            <a:pPr lvl="0"/>
            <a:endParaRPr lang="en-US" sz="2600" dirty="0">
              <a:latin typeface="+mj-lt"/>
              <a:cs typeface="Arial" pitchFamily="34" charset="0"/>
            </a:endParaRPr>
          </a:p>
        </p:txBody>
      </p:sp>
    </p:spTree>
    <p:extLst>
      <p:ext uri="{BB962C8B-B14F-4D97-AF65-F5344CB8AC3E}">
        <p14:creationId xmlns:p14="http://schemas.microsoft.com/office/powerpoint/2010/main" val="4258288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2190"/>
            <a:ext cx="8153400" cy="584775"/>
          </a:xfrm>
          <a:prstGeom prst="rect">
            <a:avLst/>
          </a:prstGeom>
          <a:noFill/>
        </p:spPr>
        <p:txBody>
          <a:bodyPr wrap="square" rtlCol="0" anchor="ctr">
            <a:spAutoFit/>
          </a:bodyPr>
          <a:lstStyle/>
          <a:p>
            <a:pPr algn="ctr"/>
            <a:r>
              <a:rPr lang="en-US" sz="3200" b="1" dirty="0" smtClean="0">
                <a:solidFill>
                  <a:srgbClr val="223C5C"/>
                </a:solidFill>
                <a:latin typeface="+mj-lt"/>
                <a:cs typeface="Arial" pitchFamily="34" charset="0"/>
              </a:rPr>
              <a:t>Reminders</a:t>
            </a:r>
            <a:endParaRPr lang="en-US" sz="3200" b="1" dirty="0">
              <a:solidFill>
                <a:srgbClr val="223C5C"/>
              </a:solidFill>
              <a:latin typeface="+mj-lt"/>
              <a:cs typeface="Arial" pitchFamily="34" charset="0"/>
            </a:endParaRPr>
          </a:p>
        </p:txBody>
      </p:sp>
      <p:sp>
        <p:nvSpPr>
          <p:cNvPr id="6" name="TextBox 5"/>
          <p:cNvSpPr txBox="1"/>
          <p:nvPr/>
        </p:nvSpPr>
        <p:spPr>
          <a:xfrm>
            <a:off x="228600" y="914400"/>
            <a:ext cx="8458200" cy="3693319"/>
          </a:xfrm>
          <a:prstGeom prst="rect">
            <a:avLst/>
          </a:prstGeom>
          <a:noFill/>
        </p:spPr>
        <p:txBody>
          <a:bodyPr wrap="square" rtlCol="0">
            <a:spAutoFit/>
          </a:bodyPr>
          <a:lstStyle/>
          <a:p>
            <a:pPr marL="285750" lvl="0" indent="-285750">
              <a:buFont typeface="Arial"/>
              <a:buChar char="•"/>
            </a:pPr>
            <a:endParaRPr lang="en-US" sz="2600" dirty="0" smtClean="0">
              <a:latin typeface="Arial" pitchFamily="34" charset="0"/>
              <a:cs typeface="Arial" pitchFamily="34" charset="0"/>
            </a:endParaRPr>
          </a:p>
          <a:p>
            <a:pPr marL="742950" lvl="1" indent="-285750">
              <a:buFont typeface="Arial"/>
              <a:buChar char="•"/>
            </a:pPr>
            <a:endParaRPr lang="en-US" sz="2600" dirty="0">
              <a:latin typeface="Arial" pitchFamily="34" charset="0"/>
              <a:cs typeface="Arial" pitchFamily="34" charset="0"/>
            </a:endParaRPr>
          </a:p>
          <a:p>
            <a:r>
              <a:rPr lang="en-US" sz="2600" dirty="0">
                <a:latin typeface="Arial" pitchFamily="34" charset="0"/>
                <a:cs typeface="Arial" pitchFamily="34" charset="0"/>
              </a:rPr>
              <a:t> </a:t>
            </a:r>
          </a:p>
          <a:p>
            <a:pPr lvl="1"/>
            <a:endParaRPr lang="en-US" sz="2600" dirty="0">
              <a:latin typeface="Arial" pitchFamily="34" charset="0"/>
              <a:cs typeface="Arial" pitchFamily="34" charset="0"/>
            </a:endParaRPr>
          </a:p>
          <a:p>
            <a:endParaRPr lang="en-US" sz="2600" dirty="0">
              <a:latin typeface="Arial" pitchFamily="34" charset="0"/>
              <a:cs typeface="Arial" pitchFamily="34" charset="0"/>
            </a:endParaRPr>
          </a:p>
          <a:p>
            <a:endParaRPr lang="en-US" sz="2600" dirty="0">
              <a:latin typeface="Arial" pitchFamily="34" charset="0"/>
              <a:cs typeface="Arial" pitchFamily="34" charset="0"/>
            </a:endParaRPr>
          </a:p>
          <a:p>
            <a:pPr marL="914400" lvl="1" indent="-457200">
              <a:buFont typeface="Arial"/>
              <a:buChar char="•"/>
            </a:pPr>
            <a:endParaRPr lang="en-US" sz="2600" dirty="0" smtClean="0">
              <a:latin typeface="Arial" pitchFamily="34" charset="0"/>
              <a:cs typeface="Arial" pitchFamily="34" charset="0"/>
            </a:endParaRPr>
          </a:p>
          <a:p>
            <a:pPr marL="457200" indent="-457200">
              <a:buFont typeface="Arial"/>
              <a:buChar char="•"/>
            </a:pPr>
            <a:endParaRPr lang="en-US" sz="2600" dirty="0" smtClean="0">
              <a:latin typeface="Arial" pitchFamily="34" charset="0"/>
              <a:cs typeface="Arial" pitchFamily="34" charset="0"/>
            </a:endParaRPr>
          </a:p>
          <a:p>
            <a:endParaRPr lang="en-US" sz="2600" dirty="0">
              <a:latin typeface="Arial" pitchFamily="34" charset="0"/>
              <a:cs typeface="Arial" pitchFamily="34" charset="0"/>
            </a:endParaRPr>
          </a:p>
        </p:txBody>
      </p:sp>
      <p:sp>
        <p:nvSpPr>
          <p:cNvPr id="9" name="TextBox 8"/>
          <p:cNvSpPr txBox="1"/>
          <p:nvPr/>
        </p:nvSpPr>
        <p:spPr>
          <a:xfrm>
            <a:off x="5334000" y="6553200"/>
            <a:ext cx="4217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Summary/homework          Page </a:t>
            </a:r>
            <a:fld id="{174B258D-D0D2-4C3A-91FF-EC4223EEC3CA}" type="slidenum">
              <a:rPr lang="en-US" sz="1400" smtClean="0">
                <a:solidFill>
                  <a:schemeClr val="bg1"/>
                </a:solidFill>
                <a:latin typeface="Arial" pitchFamily="34" charset="0"/>
                <a:cs typeface="Arial" pitchFamily="34" charset="0"/>
              </a:rPr>
              <a:pPr/>
              <a:t>69</a:t>
            </a:fld>
            <a:endParaRPr lang="en-US" sz="1400" dirty="0">
              <a:solidFill>
                <a:schemeClr val="bg1"/>
              </a:solidFill>
              <a:latin typeface="Arial" pitchFamily="34" charset="0"/>
              <a:cs typeface="Arial" pitchFamily="34" charset="0"/>
            </a:endParaRPr>
          </a:p>
        </p:txBody>
      </p:sp>
      <p:sp>
        <p:nvSpPr>
          <p:cNvPr id="7" name="TextBox 6"/>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a:t>
            </a:r>
            <a:endParaRPr lang="en-US" sz="1400" dirty="0">
              <a:solidFill>
                <a:schemeClr val="bg1"/>
              </a:solidFill>
              <a:latin typeface="Arial" pitchFamily="34" charset="0"/>
              <a:cs typeface="Arial" pitchFamily="34" charset="0"/>
            </a:endParaRPr>
          </a:p>
        </p:txBody>
      </p:sp>
      <p:pic>
        <p:nvPicPr>
          <p:cNvPr id="8" name="Picture 7" descr="Reminder form. Participants can recieve reminders including email, text message, phone call, or electronic calendar and should select two."/>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6965"/>
            <a:ext cx="7467600" cy="5786235"/>
          </a:xfrm>
          <a:prstGeom prst="rect">
            <a:avLst/>
          </a:prstGeom>
          <a:noFill/>
          <a:ln>
            <a:solidFill>
              <a:schemeClr val="tx1"/>
            </a:solidFill>
          </a:ln>
        </p:spPr>
      </p:pic>
    </p:spTree>
    <p:extLst>
      <p:ext uri="{BB962C8B-B14F-4D97-AF65-F5344CB8AC3E}">
        <p14:creationId xmlns:p14="http://schemas.microsoft.com/office/powerpoint/2010/main" val="4094093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1197114"/>
            <a:ext cx="4012295" cy="707886"/>
          </a:xfrm>
          <a:prstGeom prst="rect">
            <a:avLst/>
          </a:prstGeom>
          <a:noFill/>
        </p:spPr>
        <p:txBody>
          <a:bodyPr wrap="square" rtlCol="0">
            <a:spAutoFit/>
          </a:bodyPr>
          <a:lstStyle/>
          <a:p>
            <a:pPr algn="ctr"/>
            <a:r>
              <a:rPr lang="en-US" sz="2000" dirty="0" smtClean="0"/>
              <a:t>ANSI/RESNA wheelchair double-drum test</a:t>
            </a:r>
            <a:endParaRPr lang="en-US" sz="2000" dirty="0"/>
          </a:p>
        </p:txBody>
      </p:sp>
      <p:sp>
        <p:nvSpPr>
          <p:cNvPr id="6" name="TextBox 5"/>
          <p:cNvSpPr txBox="1"/>
          <p:nvPr/>
        </p:nvSpPr>
        <p:spPr>
          <a:xfrm>
            <a:off x="0" y="0"/>
            <a:ext cx="9144000" cy="892552"/>
          </a:xfrm>
          <a:prstGeom prst="rect">
            <a:avLst/>
          </a:prstGeom>
          <a:noFill/>
        </p:spPr>
        <p:txBody>
          <a:bodyPr wrap="square" rtlCol="0" anchor="ctr">
            <a:spAutoFit/>
          </a:bodyPr>
          <a:lstStyle/>
          <a:p>
            <a:r>
              <a:rPr lang="en-US" sz="2600" b="1" dirty="0" smtClean="0">
                <a:latin typeface="+mj-lt"/>
                <a:cs typeface="Arial" pitchFamily="34" charset="0"/>
              </a:rPr>
              <a:t>Wheelchair durability found lower than required in laboratory settings and repairs needed increased in the community.</a:t>
            </a:r>
            <a:endParaRPr lang="en-US" sz="2600" b="1" dirty="0">
              <a:latin typeface="+mj-lt"/>
              <a:cs typeface="Arial" pitchFamily="34" charset="0"/>
            </a:endParaRPr>
          </a:p>
        </p:txBody>
      </p:sp>
      <p:grpSp>
        <p:nvGrpSpPr>
          <p:cNvPr id="3" name="Group 2" descr="A manual wheelchair is being tested and the right caster wheel has broken."/>
          <p:cNvGrpSpPr/>
          <p:nvPr/>
        </p:nvGrpSpPr>
        <p:grpSpPr>
          <a:xfrm>
            <a:off x="152401" y="1905000"/>
            <a:ext cx="4012294" cy="4800600"/>
            <a:chOff x="152401" y="1905000"/>
            <a:chExt cx="4012294" cy="480060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1" y="1905000"/>
              <a:ext cx="4012294" cy="4800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4305300"/>
              <a:ext cx="559789" cy="1257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descr="The number of wheelchair breakdowns reported by wheelchair users in the US has been increasing over time from 45% of users in 2009 to 56% in 2014."/>
          <p:cNvGrpSpPr/>
          <p:nvPr/>
        </p:nvGrpSpPr>
        <p:grpSpPr>
          <a:xfrm>
            <a:off x="4557486" y="1044714"/>
            <a:ext cx="4586515" cy="2612885"/>
            <a:chOff x="4557486" y="1044714"/>
            <a:chExt cx="4586515" cy="2612885"/>
          </a:xfrm>
        </p:grpSpPr>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57486" y="1703456"/>
              <a:ext cx="4343399" cy="195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572000" y="1044714"/>
              <a:ext cx="4572001" cy="707886"/>
            </a:xfrm>
            <a:prstGeom prst="rect">
              <a:avLst/>
            </a:prstGeom>
            <a:noFill/>
          </p:spPr>
          <p:txBody>
            <a:bodyPr wrap="square" rtlCol="0">
              <a:spAutoFit/>
            </a:bodyPr>
            <a:lstStyle/>
            <a:p>
              <a:pPr algn="ctr"/>
              <a:r>
                <a:rPr lang="en-US" sz="2000" dirty="0" smtClean="0"/>
                <a:t>Percentage of wheelchair users reporting needing repairs in the past 6 months</a:t>
              </a:r>
              <a:endParaRPr lang="en-US" sz="2000" dirty="0"/>
            </a:p>
          </p:txBody>
        </p:sp>
      </p:grpSp>
      <p:grpSp>
        <p:nvGrpSpPr>
          <p:cNvPr id="4" name="Group 3" descr="Wheelchair repairs and replacement costs account for 30% of direct wheelchair expenditures annually."/>
          <p:cNvGrpSpPr/>
          <p:nvPr/>
        </p:nvGrpSpPr>
        <p:grpSpPr>
          <a:xfrm>
            <a:off x="4572000" y="3650028"/>
            <a:ext cx="4572001" cy="3207972"/>
            <a:chOff x="4572000" y="3650028"/>
            <a:chExt cx="4572001" cy="3207972"/>
          </a:xfrm>
        </p:grpSpPr>
        <p:grpSp>
          <p:nvGrpSpPr>
            <p:cNvPr id="13" name="Group 12"/>
            <p:cNvGrpSpPr/>
            <p:nvPr/>
          </p:nvGrpSpPr>
          <p:grpSpPr>
            <a:xfrm>
              <a:off x="4572000" y="3650028"/>
              <a:ext cx="4572001" cy="3207972"/>
              <a:chOff x="4572000" y="3497628"/>
              <a:chExt cx="4572001" cy="3207972"/>
            </a:xfrm>
          </p:grpSpPr>
          <p:pic>
            <p:nvPicPr>
              <p:cNvPr id="307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91842" y="4101054"/>
                <a:ext cx="2732315" cy="260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0" y="3497628"/>
                <a:ext cx="4572001" cy="707886"/>
              </a:xfrm>
              <a:prstGeom prst="rect">
                <a:avLst/>
              </a:prstGeom>
              <a:noFill/>
            </p:spPr>
            <p:txBody>
              <a:bodyPr wrap="square" rtlCol="0">
                <a:spAutoFit/>
              </a:bodyPr>
              <a:lstStyle/>
              <a:p>
                <a:pPr algn="ctr"/>
                <a:r>
                  <a:rPr lang="en-US" sz="2000" dirty="0" smtClean="0"/>
                  <a:t>Direct wheelchair expenditures annually (Veterans Administration)</a:t>
                </a:r>
                <a:endParaRPr lang="en-US" sz="2000" dirty="0"/>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5848350"/>
              <a:ext cx="457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5948362"/>
              <a:ext cx="2286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81671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2190"/>
            <a:ext cx="8153400" cy="584775"/>
          </a:xfrm>
          <a:prstGeom prst="rect">
            <a:avLst/>
          </a:prstGeom>
          <a:noFill/>
        </p:spPr>
        <p:txBody>
          <a:bodyPr wrap="square" rtlCol="0" anchor="ctr">
            <a:spAutoFit/>
          </a:bodyPr>
          <a:lstStyle/>
          <a:p>
            <a:pPr algn="ctr"/>
            <a:r>
              <a:rPr lang="en-US" sz="3200" b="1" dirty="0" smtClean="0">
                <a:solidFill>
                  <a:srgbClr val="223C5C"/>
                </a:solidFill>
                <a:latin typeface="+mj-lt"/>
                <a:cs typeface="Arial" pitchFamily="34" charset="0"/>
              </a:rPr>
              <a:t>Reminders</a:t>
            </a:r>
            <a:endParaRPr lang="en-US" sz="3200" b="1" dirty="0">
              <a:solidFill>
                <a:srgbClr val="223C5C"/>
              </a:solidFill>
              <a:latin typeface="+mj-lt"/>
              <a:cs typeface="Arial" pitchFamily="34" charset="0"/>
            </a:endParaRPr>
          </a:p>
        </p:txBody>
      </p:sp>
      <p:sp>
        <p:nvSpPr>
          <p:cNvPr id="3" name="TextBox 2"/>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mj-lt"/>
                <a:cs typeface="Arial" pitchFamily="34" charset="0"/>
              </a:rPr>
              <a:t>Wheelchair Maintenance Training: Manual Wheelchair</a:t>
            </a:r>
            <a:endParaRPr lang="en-US" sz="1400" dirty="0">
              <a:solidFill>
                <a:schemeClr val="bg1"/>
              </a:solidFill>
              <a:latin typeface="+mj-lt"/>
              <a:cs typeface="Arial" pitchFamily="34" charset="0"/>
            </a:endParaRPr>
          </a:p>
        </p:txBody>
      </p:sp>
      <p:sp>
        <p:nvSpPr>
          <p:cNvPr id="6" name="TextBox 5"/>
          <p:cNvSpPr txBox="1"/>
          <p:nvPr/>
        </p:nvSpPr>
        <p:spPr>
          <a:xfrm>
            <a:off x="228600" y="914400"/>
            <a:ext cx="8458200" cy="6555641"/>
          </a:xfrm>
          <a:prstGeom prst="rect">
            <a:avLst/>
          </a:prstGeom>
          <a:noFill/>
        </p:spPr>
        <p:txBody>
          <a:bodyPr wrap="square" rtlCol="0">
            <a:spAutoFit/>
          </a:bodyPr>
          <a:lstStyle/>
          <a:p>
            <a:r>
              <a:rPr lang="en-US" sz="2800" dirty="0"/>
              <a:t>Remember that regular maintenance is important for your wheelchair to perform properly. Review the maintenance cards that you received in your toolkit and be sure that you are following the directions in a timely manner. If you are in need of a repair, remember to contact a wheelchair maintenance expert.</a:t>
            </a:r>
          </a:p>
          <a:p>
            <a:pPr lvl="0"/>
            <a:endParaRPr lang="en-US" sz="2800" dirty="0" smtClean="0">
              <a:latin typeface="+mj-lt"/>
              <a:cs typeface="Arial" pitchFamily="34" charset="0"/>
            </a:endParaRPr>
          </a:p>
          <a:p>
            <a:pPr marL="742950" lvl="1" indent="-285750">
              <a:buFont typeface="Arial"/>
              <a:buChar char="•"/>
            </a:pPr>
            <a:endParaRPr lang="en-US" sz="2800" dirty="0">
              <a:latin typeface="+mj-lt"/>
              <a:cs typeface="Arial" pitchFamily="34" charset="0"/>
            </a:endParaRPr>
          </a:p>
          <a:p>
            <a:r>
              <a:rPr lang="en-US" sz="2800" dirty="0">
                <a:latin typeface="+mj-lt"/>
                <a:cs typeface="Arial" pitchFamily="34" charset="0"/>
              </a:rPr>
              <a:t> </a:t>
            </a:r>
          </a:p>
          <a:p>
            <a:pPr lvl="1"/>
            <a:endParaRPr lang="en-US" sz="2800" dirty="0">
              <a:latin typeface="+mj-lt"/>
              <a:cs typeface="Arial" pitchFamily="34" charset="0"/>
            </a:endParaRPr>
          </a:p>
          <a:p>
            <a:pPr marL="457200" indent="-457200">
              <a:buFont typeface="Arial"/>
              <a:buChar char="•"/>
            </a:pPr>
            <a:endParaRPr lang="en-US" sz="2800" dirty="0">
              <a:latin typeface="+mj-lt"/>
              <a:cs typeface="Arial" pitchFamily="34" charset="0"/>
            </a:endParaRPr>
          </a:p>
          <a:p>
            <a:endParaRPr lang="en-US" sz="2800" dirty="0">
              <a:latin typeface="+mj-lt"/>
              <a:cs typeface="Arial" pitchFamily="34" charset="0"/>
            </a:endParaRPr>
          </a:p>
          <a:p>
            <a:pPr marL="914400" lvl="1" indent="-457200">
              <a:buFont typeface="Arial"/>
              <a:buChar char="•"/>
            </a:pPr>
            <a:endParaRPr lang="en-US" sz="2800" dirty="0" smtClean="0">
              <a:latin typeface="+mj-lt"/>
              <a:cs typeface="Arial" pitchFamily="34" charset="0"/>
            </a:endParaRPr>
          </a:p>
          <a:p>
            <a:pPr marL="457200" indent="-457200">
              <a:buFont typeface="Arial"/>
              <a:buChar char="•"/>
            </a:pPr>
            <a:endParaRPr lang="en-US" sz="2800" dirty="0" smtClean="0">
              <a:latin typeface="+mj-lt"/>
              <a:cs typeface="Arial" pitchFamily="34" charset="0"/>
            </a:endParaRPr>
          </a:p>
          <a:p>
            <a:endParaRPr lang="en-US" sz="2800" dirty="0">
              <a:latin typeface="+mj-lt"/>
              <a:cs typeface="Arial" pitchFamily="34" charset="0"/>
            </a:endParaRPr>
          </a:p>
        </p:txBody>
      </p:sp>
      <p:sp>
        <p:nvSpPr>
          <p:cNvPr id="9" name="TextBox 8"/>
          <p:cNvSpPr txBox="1"/>
          <p:nvPr/>
        </p:nvSpPr>
        <p:spPr>
          <a:xfrm>
            <a:off x="5334000" y="6553200"/>
            <a:ext cx="4217825" cy="307777"/>
          </a:xfrm>
          <a:prstGeom prst="rect">
            <a:avLst/>
          </a:prstGeom>
          <a:noFill/>
        </p:spPr>
        <p:txBody>
          <a:bodyPr wrap="square" rtlCol="0">
            <a:spAutoFit/>
          </a:bodyPr>
          <a:lstStyle/>
          <a:p>
            <a:r>
              <a:rPr lang="en-US" sz="1400" dirty="0" smtClean="0">
                <a:solidFill>
                  <a:schemeClr val="bg1"/>
                </a:solidFill>
                <a:latin typeface="+mj-lt"/>
                <a:cs typeface="Arial" pitchFamily="34" charset="0"/>
              </a:rPr>
              <a:t>Summary/homework          Page </a:t>
            </a:r>
            <a:fld id="{F2FA5249-BA1D-464F-AF0D-432A9E86C35B}" type="slidenum">
              <a:rPr lang="en-US" sz="1400" smtClean="0">
                <a:solidFill>
                  <a:schemeClr val="bg1"/>
                </a:solidFill>
                <a:latin typeface="+mj-lt"/>
                <a:cs typeface="Arial" pitchFamily="34" charset="0"/>
              </a:rPr>
              <a:pPr/>
              <a:t>70</a:t>
            </a:fld>
            <a:endParaRPr lang="en-US" sz="1400" dirty="0">
              <a:solidFill>
                <a:schemeClr val="bg1"/>
              </a:solidFill>
              <a:latin typeface="+mj-lt"/>
              <a:cs typeface="Arial" pitchFamily="34" charset="0"/>
            </a:endParaRPr>
          </a:p>
        </p:txBody>
      </p:sp>
    </p:spTree>
    <p:extLst>
      <p:ext uri="{BB962C8B-B14F-4D97-AF65-F5344CB8AC3E}">
        <p14:creationId xmlns:p14="http://schemas.microsoft.com/office/powerpoint/2010/main" val="2080210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2190"/>
            <a:ext cx="8153400" cy="584775"/>
          </a:xfrm>
          <a:prstGeom prst="rect">
            <a:avLst/>
          </a:prstGeom>
          <a:noFill/>
        </p:spPr>
        <p:txBody>
          <a:bodyPr wrap="square" rtlCol="0" anchor="ctr">
            <a:spAutoFit/>
          </a:bodyPr>
          <a:lstStyle/>
          <a:p>
            <a:pPr algn="ctr"/>
            <a:r>
              <a:rPr lang="en-US" sz="3200" b="1" dirty="0" smtClean="0">
                <a:solidFill>
                  <a:srgbClr val="223C5C"/>
                </a:solidFill>
                <a:latin typeface="+mj-lt"/>
                <a:cs typeface="Arial" pitchFamily="34" charset="0"/>
              </a:rPr>
              <a:t>Remember you have with you</a:t>
            </a:r>
            <a:endParaRPr lang="en-US" sz="3200" b="1" dirty="0">
              <a:solidFill>
                <a:srgbClr val="223C5C"/>
              </a:solidFill>
              <a:latin typeface="+mj-lt"/>
              <a:cs typeface="Arial" pitchFamily="34" charset="0"/>
            </a:endParaRPr>
          </a:p>
        </p:txBody>
      </p:sp>
      <p:sp>
        <p:nvSpPr>
          <p:cNvPr id="6" name="TextBox 5"/>
          <p:cNvSpPr txBox="1"/>
          <p:nvPr/>
        </p:nvSpPr>
        <p:spPr>
          <a:xfrm>
            <a:off x="228600" y="1447800"/>
            <a:ext cx="8458200" cy="2951577"/>
          </a:xfrm>
          <a:prstGeom prst="rect">
            <a:avLst/>
          </a:prstGeom>
          <a:noFill/>
        </p:spPr>
        <p:txBody>
          <a:bodyPr wrap="square" rtlCol="0">
            <a:spAutoFit/>
          </a:bodyPr>
          <a:lstStyle/>
          <a:p>
            <a:pPr lvl="1"/>
            <a:endParaRPr lang="en-US" sz="1400" dirty="0" smtClean="0">
              <a:latin typeface="Arial" pitchFamily="34" charset="0"/>
              <a:cs typeface="Arial" pitchFamily="34" charset="0"/>
            </a:endParaRPr>
          </a:p>
          <a:p>
            <a:pPr marL="914400" lvl="1" indent="-457200">
              <a:buFont typeface="Arial"/>
              <a:buChar char="•"/>
            </a:pPr>
            <a:r>
              <a:rPr lang="en-US" sz="3600" dirty="0" smtClean="0">
                <a:latin typeface="Arial" pitchFamily="34" charset="0"/>
                <a:cs typeface="Arial" pitchFamily="34" charset="0"/>
              </a:rPr>
              <a:t>Maintenance cards</a:t>
            </a:r>
          </a:p>
          <a:p>
            <a:pPr marL="914400" lvl="1" indent="-457200">
              <a:buFont typeface="Arial"/>
              <a:buChar char="•"/>
            </a:pPr>
            <a:endParaRPr lang="en-US" sz="1400" dirty="0">
              <a:latin typeface="Arial" pitchFamily="34" charset="0"/>
              <a:cs typeface="Arial" pitchFamily="34" charset="0"/>
            </a:endParaRPr>
          </a:p>
          <a:p>
            <a:pPr marL="914400" lvl="1" indent="-457200">
              <a:buFont typeface="Arial"/>
              <a:buChar char="•"/>
            </a:pPr>
            <a:r>
              <a:rPr lang="en-US" sz="3600" dirty="0" smtClean="0">
                <a:latin typeface="Arial" pitchFamily="34" charset="0"/>
                <a:cs typeface="Arial" pitchFamily="34" charset="0"/>
              </a:rPr>
              <a:t>Toolkit</a:t>
            </a:r>
          </a:p>
          <a:p>
            <a:pPr lvl="1"/>
            <a:endParaRPr lang="en-US" sz="900" dirty="0" smtClean="0">
              <a:latin typeface="Arial" pitchFamily="34" charset="0"/>
              <a:cs typeface="Arial" pitchFamily="34" charset="0"/>
            </a:endParaRPr>
          </a:p>
          <a:p>
            <a:pPr marL="914400" lvl="1" indent="-457200">
              <a:lnSpc>
                <a:spcPct val="120000"/>
              </a:lnSpc>
              <a:buFont typeface="Arial"/>
              <a:buChar char="•"/>
            </a:pPr>
            <a:r>
              <a:rPr lang="en-US" sz="3600" dirty="0" smtClean="0">
                <a:latin typeface="Arial" pitchFamily="34" charset="0"/>
                <a:cs typeface="Arial" pitchFamily="34" charset="0"/>
              </a:rPr>
              <a:t>Reminders</a:t>
            </a:r>
          </a:p>
          <a:p>
            <a:pPr marL="1371600" lvl="2" indent="-457200">
              <a:lnSpc>
                <a:spcPct val="120000"/>
              </a:lnSpc>
              <a:buFont typeface="Wingdings" charset="2"/>
              <a:buChar char="Ø"/>
            </a:pPr>
            <a:r>
              <a:rPr lang="en-US" sz="2800" dirty="0" smtClean="0">
                <a:latin typeface="Arial" pitchFamily="34" charset="0"/>
                <a:cs typeface="Arial" pitchFamily="34" charset="0"/>
              </a:rPr>
              <a:t>Every 3 months for 1 year</a:t>
            </a:r>
          </a:p>
        </p:txBody>
      </p:sp>
      <p:sp>
        <p:nvSpPr>
          <p:cNvPr id="8" name="TextBox 7"/>
          <p:cNvSpPr txBox="1"/>
          <p:nvPr/>
        </p:nvSpPr>
        <p:spPr>
          <a:xfrm>
            <a:off x="5638800" y="6553200"/>
            <a:ext cx="3657600" cy="304800"/>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Summary/discussion                   Page </a:t>
            </a:r>
            <a:fld id="{EBE0445E-C191-4ED4-A980-FA6A89003B18}" type="slidenum">
              <a:rPr lang="en-US" sz="1400" smtClean="0">
                <a:solidFill>
                  <a:schemeClr val="bg1"/>
                </a:solidFill>
                <a:latin typeface="Arial" pitchFamily="34" charset="0"/>
                <a:cs typeface="Arial" pitchFamily="34" charset="0"/>
              </a:rPr>
              <a:pPr/>
              <a:t>71</a:t>
            </a:fld>
            <a:endParaRPr lang="en-US" sz="1400" dirty="0">
              <a:solidFill>
                <a:schemeClr val="bg1"/>
              </a:solidFill>
              <a:latin typeface="Arial" pitchFamily="34" charset="0"/>
              <a:cs typeface="Arial" pitchFamily="34" charset="0"/>
            </a:endParaRPr>
          </a:p>
        </p:txBody>
      </p:sp>
      <p:sp>
        <p:nvSpPr>
          <p:cNvPr id="7" name="TextBox 6"/>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12256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0"/>
            <a:ext cx="8610600" cy="1524000"/>
          </a:xfrm>
        </p:spPr>
        <p:txBody>
          <a:bodyPr>
            <a:normAutofit fontScale="90000"/>
          </a:bodyPr>
          <a:lstStyle/>
          <a:p>
            <a:r>
              <a:rPr lang="en-US" b="1" dirty="0" smtClean="0">
                <a:latin typeface="Arial" pitchFamily="34" charset="0"/>
                <a:cs typeface="Arial" pitchFamily="34" charset="0"/>
              </a:rPr>
              <a:t>Thank you!</a:t>
            </a:r>
            <a:br>
              <a:rPr lang="en-US" b="1" dirty="0" smtClean="0">
                <a:latin typeface="Arial" pitchFamily="34" charset="0"/>
                <a:cs typeface="Arial" pitchFamily="34" charset="0"/>
              </a:rPr>
            </a:b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Don’t forget your resources</a:t>
            </a:r>
            <a:endParaRPr lang="en-US" dirty="0">
              <a:latin typeface="Arial" pitchFamily="34" charset="0"/>
              <a:cs typeface="Arial" pitchFamily="34" charset="0"/>
            </a:endParaRPr>
          </a:p>
        </p:txBody>
      </p:sp>
      <p:sp>
        <p:nvSpPr>
          <p:cNvPr id="5" name="Subtitle 4"/>
          <p:cNvSpPr>
            <a:spLocks noGrp="1"/>
          </p:cNvSpPr>
          <p:nvPr>
            <p:ph type="subTitle" idx="1"/>
          </p:nvPr>
        </p:nvSpPr>
        <p:spPr/>
        <p:txBody>
          <a:bodyPr/>
          <a:lstStyle/>
          <a:p>
            <a:endParaRPr lang="en-US"/>
          </a:p>
        </p:txBody>
      </p:sp>
      <p:sp>
        <p:nvSpPr>
          <p:cNvPr id="4" name="TextBox 3"/>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07161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223C5C"/>
                </a:solidFill>
              </a:rPr>
              <a:t>References</a:t>
            </a:r>
            <a:endParaRPr lang="en-US" b="1" dirty="0">
              <a:solidFill>
                <a:srgbClr val="223C5C"/>
              </a:solidFill>
            </a:endParaRPr>
          </a:p>
        </p:txBody>
      </p:sp>
      <p:sp>
        <p:nvSpPr>
          <p:cNvPr id="3" name="Content Placeholder 2"/>
          <p:cNvSpPr>
            <a:spLocks noGrp="1"/>
          </p:cNvSpPr>
          <p:nvPr>
            <p:ph idx="1"/>
          </p:nvPr>
        </p:nvSpPr>
        <p:spPr>
          <a:xfrm>
            <a:off x="457200" y="1371600"/>
            <a:ext cx="8534400" cy="4525963"/>
          </a:xfrm>
        </p:spPr>
        <p:txBody>
          <a:bodyPr>
            <a:noAutofit/>
          </a:bodyPr>
          <a:lstStyle/>
          <a:p>
            <a:pPr marL="0" indent="0">
              <a:buNone/>
            </a:pPr>
            <a:r>
              <a:rPr lang="en-US" sz="1400" dirty="0" smtClean="0"/>
              <a:t>Berg </a:t>
            </a:r>
            <a:r>
              <a:rPr lang="en-US" sz="1400" dirty="0"/>
              <a:t>K, Hines M, Allen S. Wheelchair users at home: few home modifications and </a:t>
            </a:r>
            <a:r>
              <a:rPr lang="en-US" sz="1400" dirty="0" smtClean="0"/>
              <a:t>many injurious </a:t>
            </a:r>
            <a:r>
              <a:rPr lang="en-US" sz="1400" dirty="0"/>
              <a:t>falls. </a:t>
            </a:r>
            <a:r>
              <a:rPr lang="en-US" sz="1400" dirty="0" err="1"/>
              <a:t>Am.J.Public</a:t>
            </a:r>
            <a:r>
              <a:rPr lang="en-US" sz="1400" dirty="0"/>
              <a:t> Health 2002;48</a:t>
            </a:r>
            <a:r>
              <a:rPr lang="en-US" sz="1400" dirty="0" smtClean="0"/>
              <a:t>.</a:t>
            </a:r>
          </a:p>
          <a:p>
            <a:pPr marL="0" indent="0">
              <a:buNone/>
            </a:pPr>
            <a:endParaRPr lang="en-US" sz="1400" dirty="0" smtClean="0"/>
          </a:p>
          <a:p>
            <a:pPr marL="0" indent="0">
              <a:buNone/>
            </a:pPr>
            <a:r>
              <a:rPr lang="en-US" sz="1400" dirty="0"/>
              <a:t>Calder CJ, Kirby RL. Fatal wheelchair-related accidents in the United States. </a:t>
            </a:r>
            <a:r>
              <a:rPr lang="en-US" sz="1400" dirty="0" err="1"/>
              <a:t>Am.J.Phys.Med.Rehabil</a:t>
            </a:r>
            <a:r>
              <a:rPr lang="en-US" sz="1400" dirty="0"/>
              <a:t>. 1990;184-90.</a:t>
            </a:r>
          </a:p>
          <a:p>
            <a:pPr marL="0" indent="0">
              <a:buNone/>
            </a:pPr>
            <a:endParaRPr lang="en-US" sz="1400" dirty="0"/>
          </a:p>
          <a:p>
            <a:pPr marL="0" indent="0">
              <a:buNone/>
            </a:pPr>
            <a:r>
              <a:rPr lang="en-US" sz="1400" dirty="0" smtClean="0"/>
              <a:t>Chen </a:t>
            </a:r>
            <a:r>
              <a:rPr lang="en-US" sz="1400" dirty="0"/>
              <a:t>WY, Jang Y, Wang JD, Huang WN, Chang CC, Mao HF, Wang YH. </a:t>
            </a:r>
            <a:r>
              <a:rPr lang="en-US" sz="1400" dirty="0" smtClean="0"/>
              <a:t>Wheelchair related accidents</a:t>
            </a:r>
            <a:r>
              <a:rPr lang="en-US" sz="1400" dirty="0"/>
              <a:t>: relationship with wheelchair-using behavior in active </a:t>
            </a:r>
            <a:r>
              <a:rPr lang="en-US" sz="1400" dirty="0" smtClean="0"/>
              <a:t>community wheelchair </a:t>
            </a:r>
            <a:r>
              <a:rPr lang="en-US" sz="1400" dirty="0"/>
              <a:t>users. </a:t>
            </a:r>
            <a:r>
              <a:rPr lang="en-US" sz="1400" dirty="0" err="1"/>
              <a:t>Arch.Phys.Med.Rehabil</a:t>
            </a:r>
            <a:r>
              <a:rPr lang="en-US" sz="1400" dirty="0"/>
              <a:t>. 2011;892-8</a:t>
            </a:r>
            <a:r>
              <a:rPr lang="en-US" sz="1400" dirty="0" smtClean="0"/>
              <a:t>.</a:t>
            </a:r>
          </a:p>
          <a:p>
            <a:pPr marL="0" indent="0">
              <a:buNone/>
            </a:pPr>
            <a:endParaRPr lang="en-US" sz="1400" dirty="0"/>
          </a:p>
          <a:p>
            <a:pPr marL="0" indent="0">
              <a:buNone/>
            </a:pPr>
            <a:r>
              <a:rPr lang="en-US" sz="1400" dirty="0" err="1" smtClean="0"/>
              <a:t>Gaal</a:t>
            </a:r>
            <a:r>
              <a:rPr lang="en-US" sz="1400" dirty="0" smtClean="0"/>
              <a:t> </a:t>
            </a:r>
            <a:r>
              <a:rPr lang="en-US" sz="1400" dirty="0"/>
              <a:t>RP, </a:t>
            </a:r>
            <a:r>
              <a:rPr lang="en-US" sz="1400" dirty="0" err="1"/>
              <a:t>Rebholtz</a:t>
            </a:r>
            <a:r>
              <a:rPr lang="en-US" sz="1400" dirty="0"/>
              <a:t> N, Hotchkiss RD, </a:t>
            </a:r>
            <a:r>
              <a:rPr lang="en-US" sz="1400" dirty="0" err="1"/>
              <a:t>Pfaelzer</a:t>
            </a:r>
            <a:r>
              <a:rPr lang="en-US" sz="1400" dirty="0"/>
              <a:t> PF. Wheelchair rider injuries: causes </a:t>
            </a:r>
            <a:r>
              <a:rPr lang="en-US" sz="1400" dirty="0" smtClean="0"/>
              <a:t>and consequences </a:t>
            </a:r>
            <a:r>
              <a:rPr lang="en-US" sz="1400" dirty="0"/>
              <a:t>for wheelchair design and selection. </a:t>
            </a:r>
            <a:r>
              <a:rPr lang="en-US" sz="1400" dirty="0" err="1"/>
              <a:t>J.Rehabil.Res.Dev</a:t>
            </a:r>
            <a:r>
              <a:rPr lang="en-US" sz="1400" dirty="0"/>
              <a:t>. 1997;58-71.</a:t>
            </a:r>
          </a:p>
          <a:p>
            <a:pPr marL="0" indent="0">
              <a:buNone/>
            </a:pPr>
            <a:endParaRPr lang="en-US" sz="1400" dirty="0" smtClean="0"/>
          </a:p>
          <a:p>
            <a:pPr marL="0" indent="0">
              <a:buNone/>
            </a:pPr>
            <a:r>
              <a:rPr lang="en-US" sz="1400" dirty="0" smtClean="0"/>
              <a:t>Hansen </a:t>
            </a:r>
            <a:r>
              <a:rPr lang="en-US" sz="1400" dirty="0"/>
              <a:t>R, </a:t>
            </a:r>
            <a:r>
              <a:rPr lang="en-US" sz="1400" dirty="0" err="1"/>
              <a:t>Tresse</a:t>
            </a:r>
            <a:r>
              <a:rPr lang="en-US" sz="1400" dirty="0"/>
              <a:t> S, </a:t>
            </a:r>
            <a:r>
              <a:rPr lang="en-US" sz="1400" dirty="0" err="1"/>
              <a:t>Gunnarsson</a:t>
            </a:r>
            <a:r>
              <a:rPr lang="en-US" sz="1400" dirty="0"/>
              <a:t> RK. Fewer accidents and better maintenance with </a:t>
            </a:r>
            <a:r>
              <a:rPr lang="en-US" sz="1400" dirty="0" smtClean="0"/>
              <a:t>active wheelchair </a:t>
            </a:r>
            <a:r>
              <a:rPr lang="en-US" sz="1400" dirty="0"/>
              <a:t>check-ups: a randomized controlled clinical trial. </a:t>
            </a:r>
            <a:r>
              <a:rPr lang="en-US" sz="1400" dirty="0" err="1"/>
              <a:t>Clin.Rehabil</a:t>
            </a:r>
            <a:r>
              <a:rPr lang="en-US" sz="1400" dirty="0"/>
              <a:t>. 2004;631-9</a:t>
            </a:r>
            <a:r>
              <a:rPr lang="en-US" sz="1400" dirty="0" smtClean="0"/>
              <a:t>.</a:t>
            </a:r>
          </a:p>
          <a:p>
            <a:pPr marL="0" indent="0">
              <a:buNone/>
            </a:pPr>
            <a:endParaRPr lang="en-US" sz="1400" dirty="0" smtClean="0"/>
          </a:p>
          <a:p>
            <a:pPr marL="0" indent="0">
              <a:buNone/>
            </a:pPr>
            <a:r>
              <a:rPr lang="en-US" sz="1400" dirty="0"/>
              <a:t>Kirby RL, </a:t>
            </a:r>
            <a:r>
              <a:rPr lang="en-US" sz="1400" dirty="0" err="1"/>
              <a:t>Ackroyd-Stolarz</a:t>
            </a:r>
            <a:r>
              <a:rPr lang="en-US" sz="1400" dirty="0"/>
              <a:t> SA, Brown MG, Kirkland SA, MacLeod DA. Wheelchair-related accidents caused by tips and falls among </a:t>
            </a:r>
            <a:r>
              <a:rPr lang="en-US" sz="1400" dirty="0" err="1"/>
              <a:t>noninstitutionalized</a:t>
            </a:r>
            <a:r>
              <a:rPr lang="en-US" sz="1400" dirty="0"/>
              <a:t> users of manually propelled wheelchairs in Nova Scotia. </a:t>
            </a:r>
            <a:r>
              <a:rPr lang="en-US" sz="1400" dirty="0" err="1"/>
              <a:t>Am.J.Phys.Med.Rehabil</a:t>
            </a:r>
            <a:r>
              <a:rPr lang="en-US" sz="1400" dirty="0"/>
              <a:t>. 1994;319-30.</a:t>
            </a:r>
          </a:p>
          <a:p>
            <a:pPr marL="0" indent="0">
              <a:buNone/>
            </a:pPr>
            <a:endParaRPr lang="en-US" sz="1100" dirty="0" smtClean="0"/>
          </a:p>
          <a:p>
            <a:pPr marL="0" indent="0">
              <a:buNone/>
            </a:pPr>
            <a:endParaRPr lang="en-US" sz="1100" dirty="0"/>
          </a:p>
        </p:txBody>
      </p:sp>
    </p:spTree>
    <p:extLst>
      <p:ext uri="{BB962C8B-B14F-4D97-AF65-F5344CB8AC3E}">
        <p14:creationId xmlns:p14="http://schemas.microsoft.com/office/powerpoint/2010/main" val="859379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marL="0" indent="0">
              <a:buNone/>
            </a:pPr>
            <a:r>
              <a:rPr lang="en-US" sz="3500" dirty="0"/>
              <a:t>McClure LA, Boninger ML, Oyster ML, Williams S, </a:t>
            </a:r>
            <a:r>
              <a:rPr lang="en-US" sz="3500" dirty="0" err="1"/>
              <a:t>Houlihan</a:t>
            </a:r>
            <a:r>
              <a:rPr lang="en-US" sz="3500" dirty="0"/>
              <a:t> B, Lieberman </a:t>
            </a:r>
            <a:r>
              <a:rPr lang="en-US" sz="3500" dirty="0" err="1"/>
              <a:t>JA,Cooper</a:t>
            </a:r>
            <a:r>
              <a:rPr lang="en-US" sz="3500" dirty="0"/>
              <a:t> RA. Wheelchair repairs, breakdown, and adverse consequences for people with traumatic spinal cord injury. </a:t>
            </a:r>
            <a:r>
              <a:rPr lang="en-US" sz="3500" dirty="0" err="1"/>
              <a:t>Arch.Phys.Med.Rehabil</a:t>
            </a:r>
            <a:r>
              <a:rPr lang="en-US" sz="3500" dirty="0"/>
              <a:t>. 2009;2034-8.</a:t>
            </a:r>
          </a:p>
          <a:p>
            <a:pPr marL="0" indent="0">
              <a:buNone/>
            </a:pPr>
            <a:endParaRPr lang="en-US" sz="3500" dirty="0"/>
          </a:p>
          <a:p>
            <a:pPr marL="0" indent="0">
              <a:buNone/>
            </a:pPr>
            <a:r>
              <a:rPr lang="en-US" sz="3500" dirty="0"/>
              <a:t>Nelson AL, </a:t>
            </a:r>
            <a:r>
              <a:rPr lang="en-US" sz="3500" dirty="0" err="1"/>
              <a:t>Groer</a:t>
            </a:r>
            <a:r>
              <a:rPr lang="en-US" sz="3500" dirty="0"/>
              <a:t> S, Palacios P, Mitchell D, </a:t>
            </a:r>
            <a:r>
              <a:rPr lang="en-US" sz="3500" dirty="0" err="1"/>
              <a:t>Sabharwal</a:t>
            </a:r>
            <a:r>
              <a:rPr lang="en-US" sz="3500" dirty="0"/>
              <a:t> S, Kirby </a:t>
            </a:r>
            <a:r>
              <a:rPr lang="en-US" sz="3500" dirty="0" err="1"/>
              <a:t>RL</a:t>
            </a:r>
            <a:r>
              <a:rPr lang="en-US" sz="3500" dirty="0"/>
              <a:t>, Gavin-</a:t>
            </a:r>
            <a:r>
              <a:rPr lang="en-US" sz="3500" dirty="0" err="1"/>
              <a:t>Dreschnack</a:t>
            </a:r>
            <a:r>
              <a:rPr lang="en-US" sz="3500" dirty="0"/>
              <a:t> D, Powell-Cope G. Wheelchair-related falls in veterans with spinal cord injury residing in the community: a prospective cohort study. </a:t>
            </a:r>
            <a:r>
              <a:rPr lang="en-US" sz="3500" dirty="0" err="1"/>
              <a:t>Arch.Phys.Med.Rehabil</a:t>
            </a:r>
            <a:r>
              <a:rPr lang="en-US" sz="3500" dirty="0"/>
              <a:t>. 2010;1166-73.</a:t>
            </a:r>
          </a:p>
          <a:p>
            <a:pPr marL="0" indent="0">
              <a:buNone/>
            </a:pPr>
            <a:endParaRPr lang="en-US" sz="3500" dirty="0"/>
          </a:p>
          <a:p>
            <a:pPr marL="0" indent="0">
              <a:buNone/>
            </a:pPr>
            <a:r>
              <a:rPr lang="en-US" sz="3500" dirty="0"/>
              <a:t>Wang H, Liu </a:t>
            </a:r>
            <a:r>
              <a:rPr lang="en-US" sz="3500" dirty="0" err="1"/>
              <a:t>HY</a:t>
            </a:r>
            <a:r>
              <a:rPr lang="en-US" sz="3500" dirty="0"/>
              <a:t>, Pearlman J, Cooper R, </a:t>
            </a:r>
            <a:r>
              <a:rPr lang="en-US" sz="3500" dirty="0" err="1"/>
              <a:t>Jefferds</a:t>
            </a:r>
            <a:r>
              <a:rPr lang="en-US" sz="3500" dirty="0"/>
              <a:t> A, Connor S, Cooper RA. Relationship between wheelchair durability and wheelchair type and years of test. </a:t>
            </a:r>
            <a:r>
              <a:rPr lang="en-US" sz="3500" dirty="0" err="1"/>
              <a:t>Disabil.Rehabil.Assist.Technol</a:t>
            </a:r>
            <a:r>
              <a:rPr lang="en-US" sz="3500" dirty="0"/>
              <a:t>. 2010;318-22.</a:t>
            </a:r>
          </a:p>
          <a:p>
            <a:pPr marL="0" indent="0">
              <a:buNone/>
            </a:pPr>
            <a:endParaRPr lang="en-US" sz="3500" dirty="0"/>
          </a:p>
          <a:p>
            <a:pPr marL="0" lvl="0" indent="0">
              <a:buNone/>
            </a:pPr>
            <a:r>
              <a:rPr lang="en-US" sz="3500" dirty="0"/>
              <a:t>World Health Organization.  (Accessed 2013, May 8). </a:t>
            </a:r>
            <a:r>
              <a:rPr lang="en-US" sz="3500" i="1" dirty="0"/>
              <a:t>Trainers Manual for Wheelchair Service Training Package: Basic Level </a:t>
            </a:r>
            <a:r>
              <a:rPr lang="en-US" sz="3500" dirty="0"/>
              <a:t>[Online]. Available: </a:t>
            </a:r>
          </a:p>
          <a:p>
            <a:pPr marL="0" indent="0">
              <a:buNone/>
            </a:pPr>
            <a:r>
              <a:rPr lang="en-US" sz="3500" dirty="0"/>
              <a:t>http://www.who.int/disabilities/technology/wheelchairpackage/en/</a:t>
            </a:r>
          </a:p>
          <a:p>
            <a:pPr marL="0" indent="0">
              <a:buNone/>
            </a:pPr>
            <a:r>
              <a:rPr lang="en-US" sz="3500" dirty="0"/>
              <a:t> </a:t>
            </a:r>
          </a:p>
          <a:p>
            <a:pPr marL="0" lvl="0" indent="0">
              <a:buNone/>
            </a:pPr>
            <a:r>
              <a:rPr lang="en-US" sz="3500" dirty="0"/>
              <a:t>World Health Organization.  (Accessed 2013, May 8).  </a:t>
            </a:r>
            <a:r>
              <a:rPr lang="en-US" sz="3500" i="1" dirty="0"/>
              <a:t>Reference Manual for Participants  </a:t>
            </a:r>
            <a:r>
              <a:rPr lang="en-US" sz="3500" dirty="0"/>
              <a:t>[Online]. Available: </a:t>
            </a:r>
          </a:p>
          <a:p>
            <a:pPr marL="0" indent="0">
              <a:buNone/>
            </a:pPr>
            <a:r>
              <a:rPr lang="en-US" sz="3500" dirty="0"/>
              <a:t>http://www.who.int/disabilities/technology/wheelchairpackage/en/</a:t>
            </a:r>
          </a:p>
          <a:p>
            <a:pPr marL="0" indent="0">
              <a:buNone/>
            </a:pPr>
            <a:endParaRPr lang="en-US" sz="3500" dirty="0"/>
          </a:p>
          <a:p>
            <a:pPr marL="0" indent="0">
              <a:buNone/>
            </a:pPr>
            <a:r>
              <a:rPr lang="en-US" sz="3500" dirty="0" smtClean="0"/>
              <a:t>Worobey </a:t>
            </a:r>
            <a:r>
              <a:rPr lang="en-US" sz="3500" dirty="0"/>
              <a:t>L, Oyster ML, </a:t>
            </a:r>
            <a:r>
              <a:rPr lang="en-US" sz="3500" dirty="0" err="1"/>
              <a:t>Nemunaitis</a:t>
            </a:r>
            <a:r>
              <a:rPr lang="en-US" sz="3500" dirty="0"/>
              <a:t> G, Cooper R.A., Boninger </a:t>
            </a:r>
            <a:r>
              <a:rPr lang="en-US" sz="3500" dirty="0" err="1"/>
              <a:t>M.L</a:t>
            </a:r>
            <a:r>
              <a:rPr lang="en-US" sz="3500" dirty="0"/>
              <a:t>. Increases in Wheelchair Repairs, Breakdown, and Adverse Consequences for People with traumatic Spinal Cord Injury. </a:t>
            </a:r>
            <a:r>
              <a:rPr lang="en-US" sz="3500" dirty="0" err="1"/>
              <a:t>Am.J.Phys</a:t>
            </a:r>
            <a:r>
              <a:rPr lang="en-US" sz="3500" dirty="0"/>
              <a:t>. Med.Rehab.2012;463-9;.</a:t>
            </a:r>
          </a:p>
          <a:p>
            <a:endParaRPr lang="en-US" dirty="0"/>
          </a:p>
        </p:txBody>
      </p:sp>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223C5C"/>
                </a:solidFill>
              </a:rPr>
              <a:t>References</a:t>
            </a:r>
            <a:endParaRPr lang="en-US" b="1" dirty="0">
              <a:solidFill>
                <a:srgbClr val="223C5C"/>
              </a:solidFill>
            </a:endParaRPr>
          </a:p>
        </p:txBody>
      </p:sp>
    </p:spTree>
    <p:extLst>
      <p:ext uri="{BB962C8B-B14F-4D97-AF65-F5344CB8AC3E}">
        <p14:creationId xmlns:p14="http://schemas.microsoft.com/office/powerpoint/2010/main" val="264675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Research has shown that approximately 6 of every 10 wheelchair users have reported a needing a wheelchair repair in the previous 6 months. Approximately one of these 6 wheelchair users that needs repairs will have suffer an adverse consequence such as missing a medical appointment, missing work or school, or being stranded or injured, due to the wheelchair repai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265" y="1486354"/>
            <a:ext cx="3871913"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87757" y="4267200"/>
            <a:ext cx="1256507" cy="164679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53572" y="4319984"/>
            <a:ext cx="1850063" cy="1738946"/>
            <a:chOff x="1053572" y="4319984"/>
            <a:chExt cx="1850063" cy="1738946"/>
          </a:xfrm>
        </p:grpSpPr>
        <p:pic>
          <p:nvPicPr>
            <p:cNvPr id="2" name="Picture 2"/>
            <p:cNvPicPr>
              <a:picLocks noChangeAspect="1" noChangeArrowheads="1"/>
            </p:cNvPicPr>
            <p:nvPr/>
          </p:nvPicPr>
          <p:blipFill>
            <a:blip r:embed="rId5" cstate="email">
              <a:lum bright="2000" contrast="9000"/>
              <a:extLst>
                <a:ext uri="{28A0092B-C50C-407E-A947-70E740481C1C}">
                  <a14:useLocalDpi xmlns:a14="http://schemas.microsoft.com/office/drawing/2010/main"/>
                </a:ext>
              </a:extLst>
            </a:blip>
            <a:srcRect/>
            <a:stretch>
              <a:fillRect/>
            </a:stretch>
          </p:blipFill>
          <p:spPr bwMode="auto">
            <a:xfrm>
              <a:off x="1215841" y="4319984"/>
              <a:ext cx="1525524" cy="1238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3572" y="4671383"/>
              <a:ext cx="1850063" cy="1387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2947939" y="4365446"/>
            <a:ext cx="1850063" cy="1720698"/>
            <a:chOff x="2947939" y="4365446"/>
            <a:chExt cx="1850063" cy="1720698"/>
          </a:xfrm>
        </p:grpSpPr>
        <p:pic>
          <p:nvPicPr>
            <p:cNvPr id="3" name="Picture 2"/>
            <p:cNvPicPr>
              <a:picLocks noChangeAspect="1" noChangeArrowheads="1"/>
            </p:cNvPicPr>
            <p:nvPr/>
          </p:nvPicPr>
          <p:blipFill>
            <a:blip r:embed="rId7" cstate="email">
              <a:grayscl/>
              <a:extLst>
                <a:ext uri="{28A0092B-C50C-407E-A947-70E740481C1C}">
                  <a14:useLocalDpi xmlns:a14="http://schemas.microsoft.com/office/drawing/2010/main"/>
                </a:ext>
              </a:extLst>
            </a:blip>
            <a:srcRect/>
            <a:stretch>
              <a:fillRect/>
            </a:stretch>
          </p:blipFill>
          <p:spPr bwMode="auto">
            <a:xfrm>
              <a:off x="3427336" y="4365446"/>
              <a:ext cx="891271" cy="14127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47939" y="4698597"/>
              <a:ext cx="1850063" cy="1387547"/>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0" y="0"/>
            <a:ext cx="9144000" cy="954107"/>
          </a:xfrm>
          <a:prstGeom prst="rect">
            <a:avLst/>
          </a:prstGeom>
          <a:noFill/>
        </p:spPr>
        <p:txBody>
          <a:bodyPr wrap="square" rtlCol="0" anchor="ctr">
            <a:spAutoFit/>
          </a:bodyPr>
          <a:lstStyle/>
          <a:p>
            <a:r>
              <a:rPr lang="en-US" sz="2800" b="1" dirty="0" smtClean="0">
                <a:latin typeface="+mj-lt"/>
                <a:cs typeface="Arial" pitchFamily="34" charset="0"/>
              </a:rPr>
              <a:t>Wheelchairs needing repairs has been reported as a cause of adverse consequences for wheelchair users.</a:t>
            </a:r>
            <a:endParaRPr lang="en-US" sz="2800" b="1" dirty="0">
              <a:latin typeface="+mj-lt"/>
              <a:cs typeface="Arial" pitchFamily="34" charset="0"/>
            </a:endParaRPr>
          </a:p>
        </p:txBody>
      </p:sp>
      <p:grpSp>
        <p:nvGrpSpPr>
          <p:cNvPr id="12" name="Group 11"/>
          <p:cNvGrpSpPr/>
          <p:nvPr/>
        </p:nvGrpSpPr>
        <p:grpSpPr>
          <a:xfrm>
            <a:off x="4724400" y="4471034"/>
            <a:ext cx="1850063" cy="1616147"/>
            <a:chOff x="4724400" y="4471034"/>
            <a:chExt cx="1850063" cy="1616147"/>
          </a:xfrm>
        </p:grpSpPr>
        <p:pic>
          <p:nvPicPr>
            <p:cNvPr id="1026" name="Picture 2"/>
            <p:cNvPicPr>
              <a:picLocks noChangeAspect="1" noChangeArrowheads="1"/>
            </p:cNvPicPr>
            <p:nvPr/>
          </p:nvPicPr>
          <p:blipFill>
            <a:blip r:embed="rId8" cstate="email">
              <a:lum bright="70000" contrast="-70000"/>
              <a:extLst>
                <a:ext uri="{28A0092B-C50C-407E-A947-70E740481C1C}">
                  <a14:useLocalDpi xmlns:a14="http://schemas.microsoft.com/office/drawing/2010/main"/>
                </a:ext>
              </a:extLst>
            </a:blip>
            <a:srcRect/>
            <a:stretch>
              <a:fillRect/>
            </a:stretch>
          </p:blipFill>
          <p:spPr bwMode="auto">
            <a:xfrm>
              <a:off x="5083303" y="4471034"/>
              <a:ext cx="1088897" cy="10899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4699634"/>
              <a:ext cx="1850063" cy="138754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1053572" y="5867259"/>
            <a:ext cx="1850063" cy="369332"/>
          </a:xfrm>
          <a:prstGeom prst="rect">
            <a:avLst/>
          </a:prstGeom>
          <a:noFill/>
        </p:spPr>
        <p:txBody>
          <a:bodyPr wrap="square" rtlCol="0">
            <a:spAutoFit/>
          </a:bodyPr>
          <a:lstStyle/>
          <a:p>
            <a:pPr algn="ctr"/>
            <a:r>
              <a:rPr lang="en-US" dirty="0" smtClean="0"/>
              <a:t>Missing work </a:t>
            </a:r>
            <a:endParaRPr lang="en-US" dirty="0"/>
          </a:p>
        </p:txBody>
      </p:sp>
      <p:sp>
        <p:nvSpPr>
          <p:cNvPr id="31" name="TextBox 30"/>
          <p:cNvSpPr txBox="1"/>
          <p:nvPr/>
        </p:nvSpPr>
        <p:spPr>
          <a:xfrm>
            <a:off x="2950537" y="5879068"/>
            <a:ext cx="1850063" cy="646331"/>
          </a:xfrm>
          <a:prstGeom prst="rect">
            <a:avLst/>
          </a:prstGeom>
          <a:noFill/>
        </p:spPr>
        <p:txBody>
          <a:bodyPr wrap="square" rtlCol="0">
            <a:spAutoFit/>
          </a:bodyPr>
          <a:lstStyle/>
          <a:p>
            <a:pPr algn="ctr"/>
            <a:r>
              <a:rPr lang="en-US" dirty="0" smtClean="0"/>
              <a:t>Missing medical appointments</a:t>
            </a:r>
            <a:endParaRPr lang="en-US" dirty="0"/>
          </a:p>
        </p:txBody>
      </p:sp>
      <p:sp>
        <p:nvSpPr>
          <p:cNvPr id="32" name="TextBox 31"/>
          <p:cNvSpPr txBox="1"/>
          <p:nvPr/>
        </p:nvSpPr>
        <p:spPr>
          <a:xfrm>
            <a:off x="4800600" y="5830669"/>
            <a:ext cx="1850063" cy="369332"/>
          </a:xfrm>
          <a:prstGeom prst="rect">
            <a:avLst/>
          </a:prstGeom>
          <a:noFill/>
        </p:spPr>
        <p:txBody>
          <a:bodyPr wrap="square" rtlCol="0">
            <a:spAutoFit/>
          </a:bodyPr>
          <a:lstStyle/>
          <a:p>
            <a:pPr algn="ctr"/>
            <a:r>
              <a:rPr lang="en-US" dirty="0" smtClean="0"/>
              <a:t>Being stranded</a:t>
            </a:r>
            <a:endParaRPr lang="en-US" dirty="0"/>
          </a:p>
        </p:txBody>
      </p:sp>
      <p:sp>
        <p:nvSpPr>
          <p:cNvPr id="33" name="TextBox 32"/>
          <p:cNvSpPr txBox="1"/>
          <p:nvPr/>
        </p:nvSpPr>
        <p:spPr>
          <a:xfrm>
            <a:off x="6684337" y="5879068"/>
            <a:ext cx="1850063" cy="369332"/>
          </a:xfrm>
          <a:prstGeom prst="rect">
            <a:avLst/>
          </a:prstGeom>
          <a:noFill/>
        </p:spPr>
        <p:txBody>
          <a:bodyPr wrap="square" rtlCol="0">
            <a:spAutoFit/>
          </a:bodyPr>
          <a:lstStyle/>
          <a:p>
            <a:pPr algn="ctr"/>
            <a:r>
              <a:rPr lang="en-US" dirty="0" smtClean="0"/>
              <a:t>Being injured</a:t>
            </a:r>
            <a:endParaRPr lang="en-US" dirty="0"/>
          </a:p>
        </p:txBody>
      </p:sp>
    </p:spTree>
    <p:extLst>
      <p:ext uri="{BB962C8B-B14F-4D97-AF65-F5344CB8AC3E}">
        <p14:creationId xmlns:p14="http://schemas.microsoft.com/office/powerpoint/2010/main" val="381508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nchor="ctr">
            <a:spAutoFit/>
          </a:bodyPr>
          <a:lstStyle/>
          <a:p>
            <a:r>
              <a:rPr lang="en-US" sz="2800" b="1" dirty="0" smtClean="0">
                <a:latin typeface="+mj-lt"/>
                <a:cs typeface="Arial" pitchFamily="34" charset="0"/>
              </a:rPr>
              <a:t>Medicare does not cover maintenance but does cover repairs.</a:t>
            </a:r>
            <a:endParaRPr lang="en-US" sz="2800" b="1" dirty="0">
              <a:latin typeface="+mj-lt"/>
              <a:cs typeface="Arial" pitchFamily="34" charset="0"/>
            </a:endParaRPr>
          </a:p>
        </p:txBody>
      </p:sp>
      <p:sp>
        <p:nvSpPr>
          <p:cNvPr id="3" name="TextBox 2"/>
          <p:cNvSpPr txBox="1"/>
          <p:nvPr/>
        </p:nvSpPr>
        <p:spPr>
          <a:xfrm>
            <a:off x="0" y="6553200"/>
            <a:ext cx="447237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Wheelchair Maintenance Training</a:t>
            </a:r>
            <a:endParaRPr lang="en-US" sz="1400" dirty="0">
              <a:solidFill>
                <a:schemeClr val="bg1"/>
              </a:solidFill>
              <a:latin typeface="Arial" pitchFamily="34" charset="0"/>
              <a:cs typeface="Arial" pitchFamily="34" charset="0"/>
            </a:endParaRPr>
          </a:p>
        </p:txBody>
      </p:sp>
      <p:sp>
        <p:nvSpPr>
          <p:cNvPr id="7" name="TextBox 6"/>
          <p:cNvSpPr txBox="1"/>
          <p:nvPr/>
        </p:nvSpPr>
        <p:spPr>
          <a:xfrm>
            <a:off x="5562600" y="6553200"/>
            <a:ext cx="3455825"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Background                   Page </a:t>
            </a:r>
            <a:fld id="{6FBFF26C-339B-49FD-901B-F90F6B01F306}" type="slidenum">
              <a:rPr lang="en-US" sz="1400" smtClean="0">
                <a:solidFill>
                  <a:schemeClr val="bg1"/>
                </a:solidFill>
                <a:latin typeface="Arial" pitchFamily="34" charset="0"/>
                <a:cs typeface="Arial" pitchFamily="34" charset="0"/>
              </a:rPr>
              <a:pPr/>
              <a:t>9</a:t>
            </a:fld>
            <a:endParaRPr lang="en-US" sz="1400" dirty="0">
              <a:solidFill>
                <a:schemeClr val="bg1"/>
              </a:solidFill>
              <a:latin typeface="Arial" pitchFamily="34" charset="0"/>
              <a:cs typeface="Arial" pitchFamily="34" charset="0"/>
            </a:endParaRPr>
          </a:p>
        </p:txBody>
      </p:sp>
      <p:sp>
        <p:nvSpPr>
          <p:cNvPr id="5" name="TextBox 4"/>
          <p:cNvSpPr txBox="1"/>
          <p:nvPr/>
        </p:nvSpPr>
        <p:spPr>
          <a:xfrm>
            <a:off x="5928055" y="6334780"/>
            <a:ext cx="3215945"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BE </a:t>
            </a:r>
            <a:r>
              <a:rPr lang="en-US" sz="2800" b="1" dirty="0" smtClean="0">
                <a:solidFill>
                  <a:srgbClr val="FF0000"/>
                </a:solidFill>
                <a:latin typeface="Arial" panose="020B0604020202020204" pitchFamily="34" charset="0"/>
                <a:cs typeface="Arial" panose="020B0604020202020204" pitchFamily="34" charset="0"/>
              </a:rPr>
              <a:t>PROACTIVE !!</a:t>
            </a:r>
            <a:endParaRPr lang="en-US" sz="2800" b="1" dirty="0">
              <a:solidFill>
                <a:srgbClr val="FF0000"/>
              </a:solidFill>
              <a:latin typeface="Arial" panose="020B0604020202020204" pitchFamily="34" charset="0"/>
              <a:cs typeface="Arial" panose="020B0604020202020204" pitchFamily="34" charset="0"/>
            </a:endParaRPr>
          </a:p>
        </p:txBody>
      </p:sp>
      <p:pic>
        <p:nvPicPr>
          <p:cNvPr id="6" name="Picture 2" descr="User performing routine maintenance on their manual wheelchai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4416" y="1456487"/>
            <a:ext cx="4043545" cy="36249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4416" y="5081452"/>
            <a:ext cx="4043545" cy="707886"/>
          </a:xfrm>
          <a:prstGeom prst="rect">
            <a:avLst/>
          </a:prstGeom>
          <a:noFill/>
        </p:spPr>
        <p:txBody>
          <a:bodyPr wrap="square" rtlCol="0" anchor="ctr">
            <a:spAutoFit/>
          </a:bodyPr>
          <a:lstStyle/>
          <a:p>
            <a:pPr algn="ctr"/>
            <a:r>
              <a:rPr lang="en-US" sz="2000" dirty="0" smtClean="0">
                <a:latin typeface="Arial" pitchFamily="34" charset="0"/>
                <a:cs typeface="Arial" pitchFamily="34" charset="0"/>
              </a:rPr>
              <a:t>Maintenance such as routine cleaning is not covered.</a:t>
            </a:r>
            <a:endParaRPr lang="en-US" sz="2000" b="1" dirty="0">
              <a:latin typeface="Arial" pitchFamily="34" charset="0"/>
              <a:cs typeface="Arial" pitchFamily="34" charset="0"/>
            </a:endParaRPr>
          </a:p>
        </p:txBody>
      </p:sp>
      <p:sp>
        <p:nvSpPr>
          <p:cNvPr id="9" name="TextBox 8"/>
          <p:cNvSpPr txBox="1"/>
          <p:nvPr/>
        </p:nvSpPr>
        <p:spPr>
          <a:xfrm>
            <a:off x="4771341" y="5113421"/>
            <a:ext cx="3763059" cy="400110"/>
          </a:xfrm>
          <a:prstGeom prst="rect">
            <a:avLst/>
          </a:prstGeom>
          <a:noFill/>
        </p:spPr>
        <p:txBody>
          <a:bodyPr wrap="square" rtlCol="0" anchor="ctr">
            <a:spAutoFit/>
          </a:bodyPr>
          <a:lstStyle/>
          <a:p>
            <a:pPr algn="ctr"/>
            <a:r>
              <a:rPr lang="en-US" sz="2000" dirty="0" smtClean="0">
                <a:latin typeface="Arial" pitchFamily="34" charset="0"/>
                <a:cs typeface="Arial" pitchFamily="34" charset="0"/>
              </a:rPr>
              <a:t>Necessary repairs are covered.</a:t>
            </a:r>
            <a:endParaRPr lang="en-US" sz="2000" b="1" dirty="0">
              <a:latin typeface="Arial" pitchFamily="34" charset="0"/>
              <a:cs typeface="Arial" pitchFamily="34" charset="0"/>
            </a:endParaRPr>
          </a:p>
        </p:txBody>
      </p:sp>
      <p:grpSp>
        <p:nvGrpSpPr>
          <p:cNvPr id="11" name="Group 10" descr="The frame of this manual wheelchair is cracked at the weld near the caster."/>
          <p:cNvGrpSpPr/>
          <p:nvPr/>
        </p:nvGrpSpPr>
        <p:grpSpPr>
          <a:xfrm>
            <a:off x="4771341" y="1467373"/>
            <a:ext cx="3763059" cy="3624965"/>
            <a:chOff x="4771341" y="1467373"/>
            <a:chExt cx="3763059" cy="3624965"/>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71341" y="1467373"/>
              <a:ext cx="3763059" cy="3624965"/>
            </a:xfrm>
            <a:prstGeom prst="rect">
              <a:avLst/>
            </a:prstGeom>
            <a:ln>
              <a:solidFill>
                <a:schemeClr val="tx1"/>
              </a:solidFill>
            </a:ln>
          </p:spPr>
        </p:pic>
        <p:sp>
          <p:nvSpPr>
            <p:cNvPr id="10" name="Oval 9"/>
            <p:cNvSpPr/>
            <p:nvPr/>
          </p:nvSpPr>
          <p:spPr>
            <a:xfrm>
              <a:off x="6248400" y="1905000"/>
              <a:ext cx="1042112"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2590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30123</TotalTime>
  <Words>10478</Words>
  <Application>Microsoft Office PowerPoint</Application>
  <PresentationFormat>On-screen Show (4:3)</PresentationFormat>
  <Paragraphs>1279</Paragraphs>
  <Slides>74</Slides>
  <Notes>73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Manual Wheelchair Maintenance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take care of a manual wheelchair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Frames that are cracked, broken or bent  can pose a threat to safety and should be tended to immediately.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See you next class</vt:lpstr>
      <vt:lpstr>Manual Wheelchair User Maintenance Training Day 2 </vt:lpstr>
      <vt:lpstr>PowerPoint Presentation</vt:lpstr>
      <vt:lpstr>PowerPoint Presentation</vt:lpstr>
      <vt:lpstr>PowerPoint Presentation</vt:lpstr>
      <vt:lpstr>PowerPoint Presentation</vt:lpstr>
      <vt:lpstr>PowerPoint Presentation</vt:lpstr>
      <vt:lpstr>Summary and discussion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Don’t forget your resources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Wheelchair Maintenance Training: Manual Wheelchairs</dc:title>
  <dc:creator>mil72</dc:creator>
  <cp:lastModifiedBy>Maria Toro</cp:lastModifiedBy>
  <cp:revision>1184</cp:revision>
  <dcterms:created xsi:type="dcterms:W3CDTF">2013-02-28T12:36:26Z</dcterms:created>
  <dcterms:modified xsi:type="dcterms:W3CDTF">2015-08-14T14:21:00Z</dcterms:modified>
</cp:coreProperties>
</file>