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8" r:id="rId3"/>
    <p:sldId id="257" r:id="rId4"/>
    <p:sldId id="263" r:id="rId5"/>
    <p:sldId id="264" r:id="rId6"/>
    <p:sldId id="265" r:id="rId7"/>
    <p:sldId id="523" r:id="rId8"/>
    <p:sldId id="515" r:id="rId9"/>
    <p:sldId id="400" r:id="rId10"/>
    <p:sldId id="272" r:id="rId11"/>
    <p:sldId id="527" r:id="rId12"/>
    <p:sldId id="528" r:id="rId13"/>
    <p:sldId id="448" r:id="rId14"/>
    <p:sldId id="514" r:id="rId15"/>
    <p:sldId id="456" r:id="rId16"/>
    <p:sldId id="519" r:id="rId17"/>
    <p:sldId id="521" r:id="rId18"/>
    <p:sldId id="508" r:id="rId19"/>
    <p:sldId id="458" r:id="rId20"/>
    <p:sldId id="524" r:id="rId21"/>
    <p:sldId id="493" r:id="rId22"/>
    <p:sldId id="495" r:id="rId23"/>
    <p:sldId id="497" r:id="rId24"/>
    <p:sldId id="501" r:id="rId25"/>
    <p:sldId id="503" r:id="rId26"/>
    <p:sldId id="467" r:id="rId27"/>
    <p:sldId id="511" r:id="rId28"/>
    <p:sldId id="512" r:id="rId29"/>
    <p:sldId id="509" r:id="rId30"/>
    <p:sldId id="510" r:id="rId31"/>
    <p:sldId id="507" r:id="rId32"/>
    <p:sldId id="504" r:id="rId33"/>
    <p:sldId id="506" r:id="rId34"/>
    <p:sldId id="474" r:id="rId35"/>
    <p:sldId id="476" r:id="rId36"/>
    <p:sldId id="517" r:id="rId37"/>
    <p:sldId id="477" r:id="rId38"/>
    <p:sldId id="487" r:id="rId39"/>
    <p:sldId id="533" r:id="rId40"/>
    <p:sldId id="535" r:id="rId41"/>
    <p:sldId id="518" r:id="rId42"/>
    <p:sldId id="494" r:id="rId43"/>
    <p:sldId id="513" r:id="rId44"/>
    <p:sldId id="537" r:id="rId45"/>
    <p:sldId id="516" r:id="rId46"/>
    <p:sldId id="416" r:id="rId47"/>
    <p:sldId id="388" r:id="rId48"/>
    <p:sldId id="276" r:id="rId49"/>
    <p:sldId id="278" r:id="rId50"/>
    <p:sldId id="288" r:id="rId51"/>
    <p:sldId id="420" r:id="rId52"/>
    <p:sldId id="296" r:id="rId53"/>
    <p:sldId id="532" r:id="rId54"/>
    <p:sldId id="315" r:id="rId55"/>
    <p:sldId id="395" r:id="rId56"/>
    <p:sldId id="373" r:id="rId57"/>
    <p:sldId id="319" r:id="rId58"/>
    <p:sldId id="522" r:id="rId59"/>
    <p:sldId id="455" r:id="rId60"/>
    <p:sldId id="322" r:id="rId61"/>
    <p:sldId id="450" r:id="rId62"/>
    <p:sldId id="449" r:id="rId63"/>
    <p:sldId id="451" r:id="rId64"/>
    <p:sldId id="452" r:id="rId65"/>
    <p:sldId id="534" r:id="rId66"/>
    <p:sldId id="453" r:id="rId67"/>
    <p:sldId id="454" r:id="rId68"/>
    <p:sldId id="261" r:id="rId69"/>
    <p:sldId id="37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Pearlman" initials="" lastIdx="12" clrIdx="0"/>
  <p:cmAuthor id="1" name="Krobot, Emily A" initials="KEA" lastIdx="15" clrIdx="1"/>
  <p:cmAuthor id="2" name="Jon Pearlman" initials="" lastIdx="37" clrIdx="2"/>
  <p:cmAuthor id="3" name="Toro Hernandez, Maria Luisa" initials="THML" lastIdx="0" clrIdx="3"/>
  <p:cmAuthor id="4" name="Bucior, Samuel Thomas" initials="BST" lastIdx="2" clrIdx="4"/>
  <p:cmAuthor id="5" name="Maria Toro" initials="MT" lastIdx="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2A7"/>
    <a:srgbClr val="223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7" autoAdjust="0"/>
    <p:restoredTop sz="89435" autoAdjust="0"/>
  </p:normalViewPr>
  <p:slideViewPr>
    <p:cSldViewPr>
      <p:cViewPr varScale="1">
        <p:scale>
          <a:sx n="65" d="100"/>
          <a:sy n="65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CBD1A-F7B9-1C4A-B2F1-E69B1FCA2307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2CE78-936E-D848-9B0A-C065F996BA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92C52-9704-334A-9646-4E1D55D92DA3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BBE56-6B44-3C42-BCBA-61D257C3F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6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6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84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2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59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9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2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42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5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11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46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6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45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49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22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32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8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12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56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6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72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1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3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62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4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2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26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08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Prepare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silla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ruedas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 con la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tapicería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asiento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holgada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err="1">
                <a:latin typeface="Arial" pitchFamily="34" charset="0"/>
                <a:cs typeface="Arial" pitchFamily="34" charset="0"/>
              </a:rPr>
              <a:t>Explique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El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asiento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silla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ruedas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ser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tapicería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rígido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ambos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casos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asiento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debe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brindar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base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firme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estable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para el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cojín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y el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usuario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200" baseline="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baseline="0" dirty="0" err="1">
                <a:latin typeface="Arial" pitchFamily="34" charset="0"/>
                <a:cs typeface="Arial" pitchFamily="34" charset="0"/>
              </a:rPr>
              <a:t>Describa</a:t>
            </a:r>
            <a:r>
              <a:rPr lang="en-US" sz="1200" b="1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baseline="0" dirty="0" err="1">
                <a:latin typeface="Arial" pitchFamily="34" charset="0"/>
                <a:cs typeface="Arial" pitchFamily="34" charset="0"/>
              </a:rPr>
              <a:t>mientras</a:t>
            </a:r>
            <a:r>
              <a:rPr lang="en-US" sz="1200" b="1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baseline="0" dirty="0" err="1">
                <a:latin typeface="Arial" pitchFamily="34" charset="0"/>
                <a:cs typeface="Arial" pitchFamily="34" charset="0"/>
              </a:rPr>
              <a:t>demuestra</a:t>
            </a:r>
            <a:r>
              <a:rPr lang="en-US" sz="1200" b="1" baseline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Revise el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asiento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buscando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puntos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desgastados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rasgaduras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partes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metálicas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sobresalientes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mugre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CO" sz="1200" b="0" baseline="0" dirty="0">
                <a:latin typeface="Arial" pitchFamily="34" charset="0"/>
                <a:cs typeface="Arial" pitchFamily="34" charset="0"/>
              </a:rPr>
              <a:t>Si la tapicería está holgada deberá ser reemplazada.</a:t>
            </a:r>
          </a:p>
          <a:p>
            <a:r>
              <a:rPr lang="es-CO" sz="1200" dirty="0">
                <a:latin typeface="Arial" pitchFamily="34" charset="0"/>
                <a:cs typeface="Arial" pitchFamily="34" charset="0"/>
              </a:rPr>
              <a:t>Revise que la tapicería no esté rasgada alrededor</a:t>
            </a:r>
            <a:r>
              <a:rPr lang="es-CO" sz="1200" baseline="0" dirty="0">
                <a:latin typeface="Arial" pitchFamily="34" charset="0"/>
                <a:cs typeface="Arial" pitchFamily="34" charset="0"/>
              </a:rPr>
              <a:t> de </a:t>
            </a:r>
            <a:r>
              <a:rPr lang="es-CO" sz="1200" dirty="0">
                <a:latin typeface="Arial" pitchFamily="34" charset="0"/>
                <a:cs typeface="Arial" pitchFamily="34" charset="0"/>
              </a:rPr>
              <a:t>los tornillos y/o remaches.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Luego de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revisar, recuerde poner en su lugar la solapa para la privacidad (si aplica).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  <a:p>
            <a:r>
              <a:rPr lang="es-CO" dirty="0"/>
              <a:t>Si encuentra problemas contacte a un experto en mantenimiento para reemplazar el</a:t>
            </a:r>
            <a:r>
              <a:rPr lang="es-CO" baseline="0" dirty="0"/>
              <a:t> asiento.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latin typeface="Arial" pitchFamily="34" charset="0"/>
                <a:cs typeface="Arial" pitchFamily="34" charset="0"/>
              </a:rPr>
              <a:t>Recomiende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Al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igual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con el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respaldo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sugiera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al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experto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mantenimiento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reemplazar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los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tornillo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y/o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remaches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asiento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cuando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1200" b="0" baseline="0" dirty="0" err="1">
                <a:latin typeface="Arial" pitchFamily="34" charset="0"/>
                <a:cs typeface="Arial" pitchFamily="34" charset="0"/>
              </a:rPr>
              <a:t>reemplace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Si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tiene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asiento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rígido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revise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 err="1">
                <a:latin typeface="Arial" pitchFamily="34" charset="0"/>
                <a:cs typeface="Arial" pitchFamily="34" charset="0"/>
              </a:rPr>
              <a:t>está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 err="1">
                <a:latin typeface="Arial" pitchFamily="34" charset="0"/>
                <a:cs typeface="Arial" pitchFamily="34" charset="0"/>
              </a:rPr>
              <a:t>intacto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baseline="0" dirty="0" err="1">
                <a:latin typeface="Arial" pitchFamily="34" charset="0"/>
                <a:cs typeface="Arial" pitchFamily="34" charset="0"/>
              </a:rPr>
              <a:t>ajustado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1200" baseline="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no </a:t>
            </a:r>
            <a:r>
              <a:rPr lang="en-US" sz="1200" baseline="0" dirty="0" err="1">
                <a:latin typeface="Arial" pitchFamily="34" charset="0"/>
                <a:cs typeface="Arial" pitchFamily="34" charset="0"/>
              </a:rPr>
              <a:t>esté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 err="1">
                <a:latin typeface="Arial" pitchFamily="34" charset="0"/>
                <a:cs typeface="Arial" pitchFamily="34" charset="0"/>
              </a:rPr>
              <a:t>fracturado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Arial" pitchFamily="34" charset="0"/>
                <a:cs typeface="Arial" pitchFamily="34" charset="0"/>
              </a:rPr>
              <a:t>Apriete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los </a:t>
            </a:r>
            <a:r>
              <a:rPr lang="en-US" sz="1200" baseline="0" dirty="0" err="1">
                <a:latin typeface="Arial" pitchFamily="34" charset="0"/>
                <a:cs typeface="Arial" pitchFamily="34" charset="0"/>
              </a:rPr>
              <a:t>tornillos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 err="1">
                <a:latin typeface="Arial" pitchFamily="34" charset="0"/>
                <a:cs typeface="Arial" pitchFamily="34" charset="0"/>
              </a:rPr>
              <a:t>está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 err="1">
                <a:latin typeface="Arial" pitchFamily="34" charset="0"/>
                <a:cs typeface="Arial" pitchFamily="34" charset="0"/>
              </a:rPr>
              <a:t>flojo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aseline="0" dirty="0">
                <a:latin typeface="Arial" pitchFamily="34" charset="0"/>
                <a:cs typeface="Arial" pitchFamily="34" charset="0"/>
              </a:rPr>
              <a:t>Si identifica problemas, contacte a un experto en mantenimiento.</a:t>
            </a:r>
            <a:endParaRPr lang="en-US" sz="1200" baseline="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Le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recomendamos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revise el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asiento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menos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vez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al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088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23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52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1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79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4873A-F206-4246-B6E4-FEEE63ABB36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432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36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36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152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349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09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0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01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99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8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426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381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791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83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699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45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39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023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0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19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2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1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1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053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962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425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791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991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379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419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8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5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3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BE56-6B44-3C42-BCBA-61D257C3FC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5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7A4C-5F20-DD43-B683-1021B1CD93D0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7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0B4A-0379-B440-B459-00630367CA15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9B3D-776B-1741-A939-5C02016FDE01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D3D-01CD-9547-A5FC-FE2979992F31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2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2587-92FC-BD4A-8559-819FAC826A3F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C11-50E3-B64D-BFCE-0B13D26005FF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5DD5-8981-3048-8312-62066D1BA1EE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8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B297-397B-CB4E-801B-E65C405CE7D1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96D-38A0-B749-ADD3-6C3A8F6FC9C2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93E-7E82-DC48-971E-51A11CE78037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2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85E8-2E02-FB4C-BF07-D041804C18EB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6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4CC6-65E4-C24D-BF6F-AE513AD5604C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49E0C-D6D1-47AF-97BE-08D458380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-nd/3.0/e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3" Type="http://schemas.openxmlformats.org/officeDocument/2006/relationships/image" Target="../media/image137.jpeg"/><Relationship Id="rId7" Type="http://schemas.openxmlformats.org/officeDocument/2006/relationships/image" Target="../media/image1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Relationship Id="rId9" Type="http://schemas.openxmlformats.org/officeDocument/2006/relationships/image" Target="../media/image1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7" Type="http://schemas.microsoft.com/office/2007/relationships/hdphoto" Target="../media/hdphoto2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jpeg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7" Type="http://schemas.openxmlformats.org/officeDocument/2006/relationships/image" Target="../media/image15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jpeg"/><Relationship Id="rId4" Type="http://schemas.openxmlformats.org/officeDocument/2006/relationships/image" Target="../media/image1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jpeg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eg"/><Relationship Id="rId3" Type="http://schemas.openxmlformats.org/officeDocument/2006/relationships/image" Target="../media/image174.png"/><Relationship Id="rId7" Type="http://schemas.openxmlformats.org/officeDocument/2006/relationships/image" Target="../media/image17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jpeg"/><Relationship Id="rId5" Type="http://schemas.openxmlformats.org/officeDocument/2006/relationships/image" Target="../media/image176.jpeg"/><Relationship Id="rId4" Type="http://schemas.openxmlformats.org/officeDocument/2006/relationships/image" Target="../media/image17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7" Type="http://schemas.openxmlformats.org/officeDocument/2006/relationships/image" Target="../media/image18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jpeg"/><Relationship Id="rId5" Type="http://schemas.openxmlformats.org/officeDocument/2006/relationships/image" Target="../media/image185.jpeg"/><Relationship Id="rId4" Type="http://schemas.openxmlformats.org/officeDocument/2006/relationships/image" Target="../media/image18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jpeg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2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.w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  <a:cs typeface="Arial" pitchFamily="34" charset="0"/>
              </a:rPr>
              <a:t>Capacitación</a:t>
            </a:r>
            <a:r>
              <a:rPr lang="en-US" b="1" dirty="0">
                <a:latin typeface="+mn-lt"/>
                <a:cs typeface="Arial" pitchFamily="34" charset="0"/>
              </a:rPr>
              <a:t> </a:t>
            </a:r>
            <a:r>
              <a:rPr lang="en-US" b="1" dirty="0" err="1">
                <a:latin typeface="+mn-lt"/>
                <a:cs typeface="Arial" pitchFamily="34" charset="0"/>
              </a:rPr>
              <a:t>en</a:t>
            </a:r>
            <a:r>
              <a:rPr lang="en-US" b="1" dirty="0">
                <a:latin typeface="+mn-lt"/>
                <a:cs typeface="Arial" pitchFamily="34" charset="0"/>
              </a:rPr>
              <a:t> </a:t>
            </a:r>
            <a:r>
              <a:rPr lang="en-US" b="1" dirty="0" err="1">
                <a:latin typeface="+mn-lt"/>
                <a:cs typeface="Arial" pitchFamily="34" charset="0"/>
              </a:rPr>
              <a:t>mantenimiento</a:t>
            </a:r>
            <a:r>
              <a:rPr lang="en-US" b="1" dirty="0">
                <a:latin typeface="+mn-lt"/>
                <a:cs typeface="Arial" pitchFamily="34" charset="0"/>
              </a:rPr>
              <a:t> de </a:t>
            </a:r>
            <a:r>
              <a:rPr lang="en-US" b="1" dirty="0" err="1">
                <a:latin typeface="+mn-lt"/>
                <a:cs typeface="Arial" pitchFamily="34" charset="0"/>
              </a:rPr>
              <a:t>sillas</a:t>
            </a:r>
            <a:r>
              <a:rPr lang="en-US" b="1" dirty="0">
                <a:latin typeface="+mn-lt"/>
                <a:cs typeface="Arial" pitchFamily="34" charset="0"/>
              </a:rPr>
              <a:t> de </a:t>
            </a:r>
            <a:r>
              <a:rPr lang="en-US" b="1" dirty="0" err="1">
                <a:latin typeface="+mn-lt"/>
                <a:cs typeface="Arial" pitchFamily="34" charset="0"/>
              </a:rPr>
              <a:t>ruedas</a:t>
            </a:r>
            <a:r>
              <a:rPr lang="en-US" b="1" dirty="0">
                <a:latin typeface="+mn-lt"/>
                <a:cs typeface="Arial" pitchFamily="34" charset="0"/>
              </a:rPr>
              <a:t> </a:t>
            </a:r>
            <a:r>
              <a:rPr lang="en-US" b="1" dirty="0" err="1">
                <a:latin typeface="+mn-lt"/>
                <a:cs typeface="Arial" pitchFamily="34" charset="0"/>
              </a:rPr>
              <a:t>manuales</a:t>
            </a: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66999" y="4800600"/>
            <a:ext cx="4080069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cs typeface="Arial" pitchFamily="34" charset="0"/>
              </a:rPr>
              <a:t>Traducci</a:t>
            </a:r>
            <a:r>
              <a:rPr lang="es-CO" sz="2400" dirty="0" err="1">
                <a:cs typeface="Arial" pitchFamily="34" charset="0"/>
              </a:rPr>
              <a:t>ón</a:t>
            </a:r>
            <a:r>
              <a:rPr lang="es-CO" sz="2400" dirty="0">
                <a:cs typeface="Arial" pitchFamily="34" charset="0"/>
              </a:rPr>
              <a:t> de la v</a:t>
            </a:r>
            <a:r>
              <a:rPr lang="en-US" sz="2400" dirty="0" err="1">
                <a:cs typeface="Arial" pitchFamily="34" charset="0"/>
              </a:rPr>
              <a:t>ersión</a:t>
            </a:r>
            <a:r>
              <a:rPr lang="en-US" sz="2400" dirty="0">
                <a:cs typeface="Arial" pitchFamily="34" charset="0"/>
              </a:rPr>
              <a:t> 2014-07-23</a:t>
            </a:r>
          </a:p>
        </p:txBody>
      </p:sp>
      <p:pic>
        <p:nvPicPr>
          <p:cNvPr id="6" name="Picture 3" descr="D:\IMG_242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0800" y="1600200"/>
            <a:ext cx="4156269" cy="3191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28600" y="5410200"/>
            <a:ext cx="8839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/>
              <a:t>Este material de capacitación fue apoyado por el Departamento de Salud y Servicios Humanos de los EE.UU., Instituto Nacional de Investigación en Discapacidad Vida Independiente y Rehabilitación (H133A120004). Los contenidos de este manual son solamente la responsabilidad de los autores y no necesariamente representan la visión oficial del Departamento de Salud y Servicios Humanos de los EE.UU.</a:t>
            </a:r>
          </a:p>
          <a:p>
            <a:r>
              <a:rPr lang="es-CO" sz="1200" dirty="0"/>
              <a:t>Este trabajo está protegido bajo la licencia </a:t>
            </a:r>
            <a:r>
              <a:rPr lang="es-CO" sz="1200" dirty="0" err="1"/>
              <a:t>Creative</a:t>
            </a:r>
            <a:r>
              <a:rPr lang="es-CO" sz="1200" dirty="0"/>
              <a:t> </a:t>
            </a:r>
            <a:r>
              <a:rPr lang="es-CO" sz="1200" dirty="0" err="1"/>
              <a:t>Commons</a:t>
            </a:r>
            <a:r>
              <a:rPr lang="es-CO" sz="1200" dirty="0"/>
              <a:t> Reconocimiento-</a:t>
            </a:r>
            <a:r>
              <a:rPr lang="es-CO" sz="1200" dirty="0" err="1"/>
              <a:t>NoComercial</a:t>
            </a:r>
            <a:r>
              <a:rPr lang="es-CO" sz="1200" dirty="0"/>
              <a:t>-</a:t>
            </a:r>
            <a:r>
              <a:rPr lang="es-CO" sz="1200" dirty="0" err="1"/>
              <a:t>SinObraDerivada</a:t>
            </a:r>
            <a:r>
              <a:rPr lang="es-CO" sz="1200" dirty="0"/>
              <a:t> 3.0 España</a:t>
            </a:r>
          </a:p>
          <a:p>
            <a:r>
              <a:rPr lang="es-CO" sz="1200" dirty="0"/>
              <a:t> (CC BY-NC-ND 3.0 ES). Para más información visite: </a:t>
            </a:r>
            <a:r>
              <a:rPr lang="es-CO" sz="1200" u="sng" dirty="0">
                <a:hlinkClick r:id="rId4"/>
              </a:rPr>
              <a:t>http://creativecommons.org/licenses/by-nc-nd/3.0/es/</a:t>
            </a:r>
            <a:endParaRPr lang="en-US" sz="1200" dirty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Herramientas útiles para el mantenimiento básico de una silla de ruedas manual. 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278" y="9906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j-lt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latin typeface="+mj-lt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latin typeface="+mj-lt"/>
              <a:cs typeface="Arial" pitchFamily="34" charset="0"/>
            </a:endParaRPr>
          </a:p>
          <a:p>
            <a:endParaRPr lang="en-US" dirty="0">
              <a:latin typeface="+mj-lt"/>
              <a:cs typeface="Arial" pitchFamily="34" charset="0"/>
            </a:endParaRPr>
          </a:p>
          <a:p>
            <a:endParaRPr lang="en-US" dirty="0">
              <a:latin typeface="+mj-lt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latin typeface="+mj-lt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latin typeface="+mj-lt"/>
              <a:cs typeface="Arial" pitchFamily="34" charset="0"/>
            </a:endParaRPr>
          </a:p>
          <a:p>
            <a:endParaRPr lang="en-US" dirty="0">
              <a:latin typeface="+mj-lt"/>
              <a:cs typeface="Arial" pitchFamily="34" charset="0"/>
            </a:endParaRPr>
          </a:p>
          <a:p>
            <a:endParaRPr lang="en-US" dirty="0">
              <a:latin typeface="+mj-lt"/>
              <a:cs typeface="Arial" pitchFamily="34" charset="0"/>
            </a:endParaRPr>
          </a:p>
          <a:p>
            <a:endParaRPr lang="en-US" dirty="0">
              <a:latin typeface="+mj-lt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latin typeface="+mj-lt"/>
              <a:cs typeface="Arial" pitchFamily="34" charset="0"/>
            </a:endParaRPr>
          </a:p>
          <a:p>
            <a:endParaRPr lang="en-US" dirty="0">
              <a:latin typeface="+mj-lt"/>
              <a:cs typeface="Arial" pitchFamily="34" charset="0"/>
            </a:endParaRPr>
          </a:p>
          <a:p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6553200"/>
            <a:ext cx="345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Overview                        Page </a:t>
            </a:r>
            <a:fld id="{5DD35CE0-C1B8-460A-A91F-5A8E8DA84C14}" type="slidenum">
              <a:rPr lang="en-US" smtClean="0">
                <a:solidFill>
                  <a:schemeClr val="bg1"/>
                </a:solidFill>
                <a:latin typeface="+mj-lt"/>
                <a:cs typeface="Arial" pitchFamily="34" charset="0"/>
              </a:rPr>
              <a:pPr/>
              <a:t>10</a:t>
            </a:fld>
            <a:endParaRPr lang="en-US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3200"/>
            <a:ext cx="447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Wheelchair Maintenance Training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2971800"/>
            <a:ext cx="2286000" cy="1817188"/>
            <a:chOff x="316513" y="3080572"/>
            <a:chExt cx="2286000" cy="1817188"/>
          </a:xfrm>
        </p:grpSpPr>
        <p:sp>
          <p:nvSpPr>
            <p:cNvPr id="27" name="TextBox 26"/>
            <p:cNvSpPr txBox="1"/>
            <p:nvPr/>
          </p:nvSpPr>
          <p:spPr>
            <a:xfrm>
              <a:off x="316513" y="452842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+mj-lt"/>
                  <a:cs typeface="Arial" pitchFamily="34" charset="0"/>
                </a:rPr>
                <a:t>Llave</a:t>
              </a:r>
              <a:r>
                <a:rPr lang="en-US" b="1" dirty="0">
                  <a:latin typeface="+mj-lt"/>
                  <a:cs typeface="Arial" pitchFamily="34" charset="0"/>
                </a:rPr>
                <a:t> </a:t>
              </a:r>
              <a:r>
                <a:rPr lang="en-US" b="1" dirty="0" err="1">
                  <a:latin typeface="+mj-lt"/>
                  <a:cs typeface="Arial" pitchFamily="34" charset="0"/>
                </a:rPr>
                <a:t>inglesa</a:t>
              </a:r>
              <a:endParaRPr lang="en-US" b="1" dirty="0">
                <a:latin typeface="+mj-lt"/>
                <a:cs typeface="Arial" pitchFamily="34" charset="0"/>
              </a:endParaRPr>
            </a:p>
          </p:txBody>
        </p:sp>
        <p:pic>
          <p:nvPicPr>
            <p:cNvPr id="1027" name="Picture 3" descr="D:\IMG_203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6113" y="3080572"/>
              <a:ext cx="990600" cy="14405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D:\IMG_203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7914" y="1150123"/>
            <a:ext cx="1446422" cy="14464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46222" y="4953001"/>
            <a:ext cx="2528114" cy="1890801"/>
            <a:chOff x="5410200" y="4953000"/>
            <a:chExt cx="2528114" cy="1890801"/>
          </a:xfrm>
        </p:grpSpPr>
        <p:sp>
          <p:nvSpPr>
            <p:cNvPr id="28" name="TextBox 27"/>
            <p:cNvSpPr txBox="1"/>
            <p:nvPr/>
          </p:nvSpPr>
          <p:spPr>
            <a:xfrm>
              <a:off x="5416957" y="6462801"/>
              <a:ext cx="2514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+mj-lt"/>
                  <a:cs typeface="Arial" pitchFamily="34" charset="0"/>
                </a:rPr>
                <a:t>Llaves</a:t>
              </a:r>
              <a:r>
                <a:rPr lang="en-US" b="1" dirty="0">
                  <a:latin typeface="+mj-lt"/>
                  <a:cs typeface="Arial" pitchFamily="34" charset="0"/>
                </a:rPr>
                <a:t> Allen</a:t>
              </a:r>
            </a:p>
          </p:txBody>
        </p:sp>
        <p:pic>
          <p:nvPicPr>
            <p:cNvPr id="1030" name="Picture 6" descr="D:\IMG_2045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10200" y="4953000"/>
              <a:ext cx="2528114" cy="1509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05914" y="2979002"/>
            <a:ext cx="2733951" cy="1821598"/>
            <a:chOff x="3505914" y="2750402"/>
            <a:chExt cx="2733951" cy="1821598"/>
          </a:xfrm>
        </p:grpSpPr>
        <p:sp>
          <p:nvSpPr>
            <p:cNvPr id="26" name="TextBox 25"/>
            <p:cNvSpPr txBox="1"/>
            <p:nvPr/>
          </p:nvSpPr>
          <p:spPr>
            <a:xfrm>
              <a:off x="4067315" y="41910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+mj-lt"/>
                  <a:cs typeface="Arial" pitchFamily="34" charset="0"/>
                </a:rPr>
                <a:t>Desarmadores</a:t>
              </a:r>
              <a:endParaRPr lang="en-US" b="1" dirty="0">
                <a:latin typeface="+mj-lt"/>
                <a:cs typeface="Arial" pitchFamily="34" charset="0"/>
              </a:endParaRPr>
            </a:p>
          </p:txBody>
        </p:sp>
        <p:pic>
          <p:nvPicPr>
            <p:cNvPr id="1033" name="Picture 9" descr="D:\IMG_2065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05914" y="2750402"/>
              <a:ext cx="2733951" cy="14405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663305" y="4953001"/>
            <a:ext cx="2518295" cy="1894429"/>
            <a:chOff x="2558240" y="4953001"/>
            <a:chExt cx="2518295" cy="1894429"/>
          </a:xfrm>
        </p:grpSpPr>
        <p:pic>
          <p:nvPicPr>
            <p:cNvPr id="1031" name="Picture 7" descr="D:\IMG_2051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69783" y="4953001"/>
              <a:ext cx="2506752" cy="15061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558240" y="6466430"/>
              <a:ext cx="251829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cs typeface="Arial" pitchFamily="34" charset="0"/>
                </a:rPr>
                <a:t>Llaves</a:t>
              </a:r>
              <a:r>
                <a:rPr lang="en-US" b="1" dirty="0">
                  <a:cs typeface="Arial" pitchFamily="34" charset="0"/>
                </a:rPr>
                <a:t> </a:t>
              </a:r>
              <a:r>
                <a:rPr lang="en-US" b="1" dirty="0" err="1">
                  <a:cs typeface="Arial" pitchFamily="34" charset="0"/>
                </a:rPr>
                <a:t>combinadas</a:t>
              </a:r>
              <a:endParaRPr lang="en-US" b="1" dirty="0"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4953000"/>
            <a:ext cx="2590800" cy="1817132"/>
            <a:chOff x="256371" y="4953000"/>
            <a:chExt cx="2590800" cy="1817132"/>
          </a:xfrm>
        </p:grpSpPr>
        <p:pic>
          <p:nvPicPr>
            <p:cNvPr id="1029" name="Picture 5" descr="D:\IMG_2042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6723" y="4953000"/>
              <a:ext cx="1066799" cy="15061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56371" y="64008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+mj-lt"/>
                  <a:cs typeface="Arial" pitchFamily="34" charset="0"/>
                </a:rPr>
                <a:t>Palancas</a:t>
              </a:r>
              <a:r>
                <a:rPr lang="en-US" b="1" dirty="0">
                  <a:latin typeface="+mj-lt"/>
                  <a:cs typeface="Arial" pitchFamily="34" charset="0"/>
                </a:rPr>
                <a:t> para </a:t>
              </a:r>
              <a:r>
                <a:rPr lang="en-US" b="1" dirty="0" err="1">
                  <a:latin typeface="+mj-lt"/>
                  <a:cs typeface="Arial" pitchFamily="34" charset="0"/>
                </a:rPr>
                <a:t>las</a:t>
              </a:r>
              <a:r>
                <a:rPr lang="en-US" b="1" dirty="0">
                  <a:latin typeface="+mj-lt"/>
                  <a:cs typeface="Arial" pitchFamily="34" charset="0"/>
                </a:rPr>
                <a:t> </a:t>
              </a:r>
              <a:r>
                <a:rPr lang="en-US" b="1" dirty="0" err="1">
                  <a:latin typeface="+mj-lt"/>
                  <a:cs typeface="Arial" pitchFamily="34" charset="0"/>
                </a:rPr>
                <a:t>llantas</a:t>
              </a:r>
              <a:endParaRPr lang="en-US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46379" y="3080572"/>
            <a:ext cx="1327957" cy="1825227"/>
            <a:chOff x="6596843" y="3080572"/>
            <a:chExt cx="1327957" cy="1825227"/>
          </a:xfrm>
        </p:grpSpPr>
        <p:pic>
          <p:nvPicPr>
            <p:cNvPr id="24" name="Picture 23"/>
            <p:cNvPicPr/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6538708" y="3138707"/>
              <a:ext cx="1444227" cy="1327957"/>
            </a:xfrm>
            <a:prstGeom prst="rect">
              <a:avLst/>
            </a:prstGeom>
            <a:ln>
              <a:solidFill>
                <a:schemeClr val="accent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596843" y="4524799"/>
              <a:ext cx="1327957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+mj-lt"/>
                  <a:cs typeface="Arial" pitchFamily="34" charset="0"/>
                </a:rPr>
                <a:t>Inflador</a:t>
              </a:r>
              <a:endParaRPr lang="en-US" b="1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712925" y="2611494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Arial" pitchFamily="34" charset="0"/>
              </a:rPr>
              <a:t>Parches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76400" y="2971800"/>
            <a:ext cx="2286000" cy="1825484"/>
            <a:chOff x="1455648" y="3084201"/>
            <a:chExt cx="2286000" cy="1825484"/>
          </a:xfrm>
        </p:grpSpPr>
        <p:pic>
          <p:nvPicPr>
            <p:cNvPr id="1026" name="Picture 2" descr="D:\IMG_2070_edit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84174" y="3084201"/>
              <a:ext cx="628086" cy="14442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455648" y="4540353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+mj-lt"/>
                  <a:cs typeface="Arial" pitchFamily="34" charset="0"/>
                </a:rPr>
                <a:t>Lubricante</a:t>
              </a:r>
              <a:endParaRPr lang="en-US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39284" y="1752600"/>
            <a:ext cx="3837716" cy="1066800"/>
            <a:chOff x="2639284" y="1752600"/>
            <a:chExt cx="3837716" cy="1066800"/>
          </a:xfrm>
        </p:grpSpPr>
        <p:pic>
          <p:nvPicPr>
            <p:cNvPr id="18" name="Picture 17"/>
            <p:cNvPicPr/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9284" y="1752600"/>
              <a:ext cx="3837716" cy="1066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92418" y="2381101"/>
              <a:ext cx="49244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Plana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32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pPr lvl="0" algn="l"/>
            <a:r>
              <a:rPr lang="es-ES" sz="2800" b="1" dirty="0">
                <a:cs typeface="Arial" panose="020B0604020202020204" pitchFamily="34" charset="0"/>
              </a:rPr>
              <a:t>Para evitar cabezas de tornillos dañadas, los tornillos siempre se deben girar con la herramienta apropiada.</a:t>
            </a:r>
            <a:endParaRPr lang="en-US" sz="2800" b="1" dirty="0"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3581400"/>
            <a:ext cx="3499434" cy="2789631"/>
            <a:chOff x="5293216" y="2009104"/>
            <a:chExt cx="3499434" cy="2789631"/>
          </a:xfrm>
        </p:grpSpPr>
        <p:sp>
          <p:nvSpPr>
            <p:cNvPr id="4" name="TextBox 3"/>
            <p:cNvSpPr txBox="1"/>
            <p:nvPr/>
          </p:nvSpPr>
          <p:spPr>
            <a:xfrm>
              <a:off x="5293216" y="4429403"/>
              <a:ext cx="3499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+mj-lt"/>
                </a:rPr>
                <a:t>Tornillos</a:t>
              </a:r>
              <a:r>
                <a:rPr lang="en-US" b="1" dirty="0">
                  <a:latin typeface="+mj-lt"/>
                </a:rPr>
                <a:t> </a:t>
              </a:r>
              <a:r>
                <a:rPr lang="en-US" b="1" dirty="0" err="1">
                  <a:latin typeface="+mj-lt"/>
                </a:rPr>
                <a:t>redondeados</a:t>
              </a:r>
              <a:endParaRPr lang="en-US" b="1" dirty="0">
                <a:latin typeface="+mj-lt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977682" y="2324638"/>
              <a:ext cx="2356838" cy="172577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softEdge rad="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54966" y="2328261"/>
              <a:ext cx="2356839" cy="171852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softEdge rad="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381000" y="1143000"/>
            <a:ext cx="3984141" cy="2076822"/>
            <a:chOff x="583701" y="2333778"/>
            <a:chExt cx="3984141" cy="2076822"/>
          </a:xfrm>
        </p:grpSpPr>
        <p:grpSp>
          <p:nvGrpSpPr>
            <p:cNvPr id="6" name="Group 5"/>
            <p:cNvGrpSpPr/>
            <p:nvPr/>
          </p:nvGrpSpPr>
          <p:grpSpPr>
            <a:xfrm>
              <a:off x="583701" y="2333778"/>
              <a:ext cx="3984141" cy="2059514"/>
              <a:chOff x="583701" y="2333778"/>
              <a:chExt cx="3984141" cy="205951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43564" y="4023960"/>
                <a:ext cx="1275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</a:rPr>
                  <a:t>Allen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3701" y="2333778"/>
                <a:ext cx="3984141" cy="170749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softEdge rad="0"/>
              </a:effec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001745" y="4041268"/>
              <a:ext cx="1275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Phillips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0" y="1742374"/>
            <a:ext cx="4572000" cy="4048826"/>
            <a:chOff x="1923549" y="1159099"/>
            <a:chExt cx="6122504" cy="5281216"/>
          </a:xfrm>
        </p:grpSpPr>
        <p:grpSp>
          <p:nvGrpSpPr>
            <p:cNvPr id="13" name="Group 12"/>
            <p:cNvGrpSpPr/>
            <p:nvPr/>
          </p:nvGrpSpPr>
          <p:grpSpPr>
            <a:xfrm>
              <a:off x="2438399" y="1159099"/>
              <a:ext cx="4684644" cy="4076840"/>
              <a:chOff x="628650" y="1159099"/>
              <a:chExt cx="5102087" cy="465151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print">
                <a:lum contrast="1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9000" contrast="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8650" y="1159099"/>
                <a:ext cx="5102087" cy="46515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softEdge rad="0"/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451827" y="3484856"/>
                <a:ext cx="522747" cy="458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#1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90515" y="3484856"/>
                <a:ext cx="522747" cy="458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#2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10625" y="3484856"/>
                <a:ext cx="522747" cy="458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#3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923549" y="5235940"/>
              <a:ext cx="6122504" cy="1204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Los </a:t>
              </a:r>
              <a:r>
                <a:rPr lang="en-US" b="1" dirty="0" err="1">
                  <a:latin typeface="+mj-lt"/>
                </a:rPr>
                <a:t>desarmadores</a:t>
              </a:r>
              <a:r>
                <a:rPr lang="en-US" b="1" dirty="0">
                  <a:latin typeface="+mj-lt"/>
                </a:rPr>
                <a:t> se </a:t>
              </a:r>
              <a:r>
                <a:rPr lang="en-US" b="1" dirty="0" err="1">
                  <a:latin typeface="+mj-lt"/>
                </a:rPr>
                <a:t>enumeran</a:t>
              </a:r>
              <a:r>
                <a:rPr lang="en-US" b="1" dirty="0">
                  <a:latin typeface="+mj-lt"/>
                </a:rPr>
                <a:t>: #1: </a:t>
              </a:r>
              <a:r>
                <a:rPr lang="en-US" b="1" dirty="0" err="1">
                  <a:latin typeface="+mj-lt"/>
                </a:rPr>
                <a:t>pequeño</a:t>
              </a:r>
              <a:r>
                <a:rPr lang="en-US" b="1" dirty="0">
                  <a:latin typeface="+mj-lt"/>
                </a:rPr>
                <a:t> y </a:t>
              </a:r>
              <a:r>
                <a:rPr lang="en-US" b="1" dirty="0" err="1">
                  <a:latin typeface="+mj-lt"/>
                </a:rPr>
                <a:t>apuntado</a:t>
              </a:r>
              <a:r>
                <a:rPr lang="en-US" b="1" dirty="0">
                  <a:latin typeface="+mj-lt"/>
                </a:rPr>
                <a:t>, #2: un </a:t>
              </a:r>
              <a:r>
                <a:rPr lang="en-US" b="1" dirty="0" err="1">
                  <a:latin typeface="+mj-lt"/>
                </a:rPr>
                <a:t>poco</a:t>
              </a:r>
              <a:r>
                <a:rPr lang="en-US" b="1" dirty="0">
                  <a:latin typeface="+mj-lt"/>
                </a:rPr>
                <a:t> </a:t>
              </a:r>
              <a:r>
                <a:rPr lang="en-US" b="1" dirty="0" err="1">
                  <a:latin typeface="+mj-lt"/>
                </a:rPr>
                <a:t>romo</a:t>
              </a:r>
              <a:r>
                <a:rPr lang="en-US" b="1" dirty="0">
                  <a:latin typeface="+mj-lt"/>
                </a:rPr>
                <a:t> y #3: </a:t>
              </a:r>
              <a:r>
                <a:rPr lang="en-US" b="1" dirty="0" err="1">
                  <a:latin typeface="+mj-lt"/>
                </a:rPr>
                <a:t>casi</a:t>
              </a:r>
              <a:r>
                <a:rPr lang="en-US" b="1" dirty="0">
                  <a:latin typeface="+mj-lt"/>
                </a:rPr>
                <a:t> </a:t>
              </a:r>
              <a:r>
                <a:rPr lang="en-US" b="1" dirty="0" err="1">
                  <a:latin typeface="+mj-lt"/>
                </a:rPr>
                <a:t>plano</a:t>
              </a:r>
              <a:r>
                <a:rPr lang="en-US" b="1" dirty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86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1"/>
            <a:ext cx="9169400" cy="838199"/>
          </a:xfrm>
        </p:spPr>
        <p:txBody>
          <a:bodyPr>
            <a:noAutofit/>
          </a:bodyPr>
          <a:lstStyle/>
          <a:p>
            <a:pPr lvl="0" algn="l"/>
            <a:r>
              <a:rPr lang="en-US" sz="2800" b="1" dirty="0">
                <a:cs typeface="Arial" panose="020B0604020202020204" pitchFamily="34" charset="0"/>
              </a:rPr>
              <a:t>La </a:t>
            </a:r>
            <a:r>
              <a:rPr lang="en-US" sz="2800" b="1" dirty="0" err="1">
                <a:cs typeface="Arial" panose="020B0604020202020204" pitchFamily="34" charset="0"/>
              </a:rPr>
              <a:t>rosca</a:t>
            </a:r>
            <a:r>
              <a:rPr lang="en-US" sz="2800" b="1" dirty="0">
                <a:cs typeface="Arial" panose="020B0604020202020204" pitchFamily="34" charset="0"/>
              </a:rPr>
              <a:t> de un </a:t>
            </a:r>
            <a:r>
              <a:rPr lang="en-US" sz="2800" b="1" dirty="0" err="1">
                <a:cs typeface="Arial" panose="020B0604020202020204" pitchFamily="34" charset="0"/>
              </a:rPr>
              <a:t>tornillo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está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definida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por</a:t>
            </a:r>
            <a:r>
              <a:rPr lang="en-US" sz="2800" b="1" dirty="0">
                <a:cs typeface="Arial" panose="020B0604020202020204" pitchFamily="34" charset="0"/>
              </a:rPr>
              <a:t> el </a:t>
            </a:r>
            <a:r>
              <a:rPr lang="en-US" sz="2800" b="1" dirty="0" err="1">
                <a:cs typeface="Arial" panose="020B0604020202020204" pitchFamily="34" charset="0"/>
              </a:rPr>
              <a:t>diámetro</a:t>
            </a:r>
            <a:r>
              <a:rPr lang="en-US" sz="2800" b="1" dirty="0">
                <a:cs typeface="Arial" panose="020B0604020202020204" pitchFamily="34" charset="0"/>
              </a:rPr>
              <a:t> y el </a:t>
            </a:r>
            <a:r>
              <a:rPr lang="en-US" sz="2800" b="1" dirty="0" err="1">
                <a:cs typeface="Arial" panose="020B0604020202020204" pitchFamily="34" charset="0"/>
              </a:rPr>
              <a:t>paso</a:t>
            </a:r>
            <a:r>
              <a:rPr lang="en-US" sz="2800" b="1" dirty="0"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799" y="1219200"/>
            <a:ext cx="4419898" cy="3287707"/>
            <a:chOff x="228104" y="1412396"/>
            <a:chExt cx="5150737" cy="45265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8626" y="1412396"/>
              <a:ext cx="4610215" cy="363668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softEdge rad="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28104" y="5049081"/>
              <a:ext cx="5150736" cy="8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+mj-lt"/>
                </a:rPr>
                <a:t>Tornillos</a:t>
              </a:r>
              <a:r>
                <a:rPr lang="en-US" b="1" dirty="0">
                  <a:latin typeface="+mj-lt"/>
                </a:rPr>
                <a:t> con el </a:t>
              </a:r>
              <a:r>
                <a:rPr lang="en-US" b="1" dirty="0" err="1">
                  <a:latin typeface="+mj-lt"/>
                </a:rPr>
                <a:t>mismo</a:t>
              </a:r>
              <a:r>
                <a:rPr lang="en-US" b="1" dirty="0">
                  <a:latin typeface="+mj-lt"/>
                </a:rPr>
                <a:t> </a:t>
              </a:r>
              <a:r>
                <a:rPr lang="en-US" b="1" dirty="0" err="1">
                  <a:latin typeface="+mj-lt"/>
                </a:rPr>
                <a:t>diámetro</a:t>
              </a:r>
              <a:r>
                <a:rPr lang="en-US" b="1" dirty="0">
                  <a:latin typeface="+mj-lt"/>
                </a:rPr>
                <a:t> </a:t>
              </a:r>
              <a:r>
                <a:rPr lang="en-US" b="1" dirty="0" err="1">
                  <a:latin typeface="+mj-lt"/>
                </a:rPr>
                <a:t>pero</a:t>
              </a:r>
              <a:r>
                <a:rPr lang="en-US" b="1" dirty="0">
                  <a:latin typeface="+mj-lt"/>
                </a:rPr>
                <a:t> </a:t>
              </a:r>
              <a:r>
                <a:rPr lang="en-US" b="1" dirty="0" err="1">
                  <a:latin typeface="+mj-lt"/>
                </a:rPr>
                <a:t>pasos</a:t>
              </a:r>
              <a:r>
                <a:rPr lang="en-US" b="1" dirty="0">
                  <a:latin typeface="+mj-lt"/>
                </a:rPr>
                <a:t> </a:t>
              </a:r>
              <a:r>
                <a:rPr lang="en-US" b="1" dirty="0" err="1">
                  <a:latin typeface="+mj-lt"/>
                </a:rPr>
                <a:t>diferentes</a:t>
              </a:r>
              <a:r>
                <a:rPr lang="en-US" b="1" dirty="0">
                  <a:latin typeface="+mj-lt"/>
                </a:rPr>
                <a:t>:  </a:t>
              </a:r>
              <a:r>
                <a:rPr lang="es-CO" b="1" dirty="0">
                  <a:latin typeface="+mj-lt"/>
                </a:rPr>
                <a:t>10-24</a:t>
              </a:r>
              <a:r>
                <a:rPr lang="en-US" b="1" dirty="0">
                  <a:latin typeface="+mj-lt"/>
                </a:rPr>
                <a:t> y 10-32</a:t>
              </a:r>
              <a:endParaRPr lang="es-CO" b="1" dirty="0"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44895" y="1219200"/>
            <a:ext cx="1979906" cy="3023705"/>
            <a:chOff x="5944894" y="1731970"/>
            <a:chExt cx="2391768" cy="3686443"/>
          </a:xfrm>
        </p:grpSpPr>
        <p:sp>
          <p:nvSpPr>
            <p:cNvPr id="9" name="TextBox 8"/>
            <p:cNvSpPr txBox="1"/>
            <p:nvPr/>
          </p:nvSpPr>
          <p:spPr>
            <a:xfrm>
              <a:off x="5944895" y="5049081"/>
              <a:ext cx="2391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+mj-lt"/>
                </a:rPr>
                <a:t>Rosca</a:t>
              </a:r>
              <a:r>
                <a:rPr lang="en-US" b="1" dirty="0">
                  <a:latin typeface="+mj-lt"/>
                </a:rPr>
                <a:t> </a:t>
              </a:r>
              <a:r>
                <a:rPr lang="en-US" b="1" dirty="0" err="1">
                  <a:latin typeface="+mj-lt"/>
                </a:rPr>
                <a:t>cruzada</a:t>
              </a:r>
              <a:endParaRPr lang="en-US" b="1" dirty="0">
                <a:latin typeface="+mj-lt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48"/>
            <a:stretch/>
          </p:blipFill>
          <p:spPr>
            <a:xfrm rot="5400000">
              <a:off x="5513468" y="2163396"/>
              <a:ext cx="3254619" cy="239176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softEdge rad="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2932387" y="4715904"/>
            <a:ext cx="1797269" cy="1841176"/>
            <a:chOff x="1700538" y="1441728"/>
            <a:chExt cx="2130362" cy="2202947"/>
          </a:xfrm>
        </p:grpSpPr>
        <p:sp>
          <p:nvSpPr>
            <p:cNvPr id="11" name="TextBox 10"/>
            <p:cNvSpPr txBox="1"/>
            <p:nvPr/>
          </p:nvSpPr>
          <p:spPr>
            <a:xfrm>
              <a:off x="2220920" y="3275343"/>
              <a:ext cx="977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+mj-lt"/>
                </a:rPr>
                <a:t>Tuerca</a:t>
              </a:r>
              <a:endParaRPr lang="en-US" b="1" dirty="0">
                <a:latin typeface="+mj-lt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95" t="7105" r="12103" b="11087"/>
            <a:stretch/>
          </p:blipFill>
          <p:spPr>
            <a:xfrm>
              <a:off x="1700538" y="1441728"/>
              <a:ext cx="2130362" cy="183216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softEdge rad="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362903" y="4724401"/>
            <a:ext cx="1876097" cy="1852594"/>
            <a:chOff x="5271875" y="1359841"/>
            <a:chExt cx="2267751" cy="2082267"/>
          </a:xfrm>
        </p:grpSpPr>
        <p:sp>
          <p:nvSpPr>
            <p:cNvPr id="14" name="TextBox 13"/>
            <p:cNvSpPr txBox="1"/>
            <p:nvPr/>
          </p:nvSpPr>
          <p:spPr>
            <a:xfrm>
              <a:off x="5469396" y="3072776"/>
              <a:ext cx="188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+mj-lt"/>
                </a:rPr>
                <a:t>Contratuerca</a:t>
              </a:r>
              <a:endParaRPr lang="en-US" b="1" dirty="0">
                <a:latin typeface="+mj-l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424" t="15477" r="10968" b="6588"/>
            <a:stretch/>
          </p:blipFill>
          <p:spPr>
            <a:xfrm>
              <a:off x="5271875" y="1359841"/>
              <a:ext cx="2267751" cy="174543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133992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8382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latin typeface="Arial" pitchFamily="34" charset="0"/>
                <a:cs typeface="Arial" pitchFamily="34" charset="0"/>
              </a:rPr>
              <a:t>El cuidado de una silla de ruedas en casa.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                                    Page </a:t>
            </a:r>
            <a:fld id="{180BD839-2082-4878-9D2F-857488C0DB9C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3696" r="50156" b="53602"/>
          <a:stretch/>
        </p:blipFill>
        <p:spPr bwMode="auto">
          <a:xfrm>
            <a:off x="1752600" y="1295400"/>
            <a:ext cx="6198919" cy="488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83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037"/>
            <a:ext cx="9144000" cy="639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/>
              <a:t>Mientras esté haciendo el mantenimiento, siempre siéntese en una superficie estable y protegida.</a:t>
            </a:r>
            <a:endParaRPr lang="en-US" sz="2800" b="1" dirty="0"/>
          </a:p>
        </p:txBody>
      </p:sp>
      <p:pic>
        <p:nvPicPr>
          <p:cNvPr id="3074" name="Picture 2" descr="C:\Users\Maria\AppData\Local\Microsoft\Windows\Temporary Internet Files\Content.IE5\Q352E6OI\MC900433883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360004" cy="336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IMG_237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1509666"/>
            <a:ext cx="3581400" cy="44324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229100" y="4038600"/>
            <a:ext cx="1905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1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0021"/>
            <a:ext cx="838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Inspection items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800" b="1" dirty="0">
                <a:latin typeface="+mj-lt"/>
                <a:cs typeface="Arial" pitchFamily="34" charset="0"/>
              </a:rPr>
              <a:t>Ítems de inspección son actividades que el usuario o su cuidador hacen para revisar partes en su silla de ruedas.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4200" y="2503855"/>
            <a:ext cx="2786742" cy="3031978"/>
            <a:chOff x="584200" y="2503855"/>
            <a:chExt cx="2786742" cy="3031978"/>
          </a:xfrm>
        </p:grpSpPr>
        <p:pic>
          <p:nvPicPr>
            <p:cNvPr id="3074" name="Picture 2" descr="C:\Users\Maria\AppData\Local\Microsoft\Windows\Temporary Internet Files\Content.IE5\EA7028XO\MC900334652[1]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" y="2503855"/>
              <a:ext cx="2786742" cy="261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84200" y="5166501"/>
              <a:ext cx="2786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dirty="0" err="1">
                  <a:latin typeface="Arial" pitchFamily="34" charset="0"/>
                  <a:cs typeface="Arial" pitchFamily="34" charset="0"/>
                </a:rPr>
                <a:t>Inspección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72201" y="4101234"/>
            <a:ext cx="1981200" cy="2451966"/>
            <a:chOff x="6172201" y="3993625"/>
            <a:chExt cx="1981200" cy="2451966"/>
          </a:xfrm>
        </p:grpSpPr>
        <p:pic>
          <p:nvPicPr>
            <p:cNvPr id="13" name="Picture 2" descr="C:\Documents and Settings\eak20\Local Settings\Temporary Internet Files\Content.IE5\972JQ5IB\MC900254300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1" y="3993625"/>
              <a:ext cx="1981199" cy="208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172201" y="6076259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dirty="0" err="1">
                  <a:latin typeface="Arial" pitchFamily="34" charset="0"/>
                  <a:cs typeface="Arial" pitchFamily="34" charset="0"/>
                </a:rPr>
                <a:t>Acción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81398" y="1342489"/>
            <a:ext cx="1981200" cy="1707178"/>
            <a:chOff x="3581398" y="1295400"/>
            <a:chExt cx="1981200" cy="1707178"/>
          </a:xfrm>
        </p:grpSpPr>
        <p:sp>
          <p:nvSpPr>
            <p:cNvPr id="6" name="Right Arrow 5"/>
            <p:cNvSpPr/>
            <p:nvPr/>
          </p:nvSpPr>
          <p:spPr>
            <a:xfrm>
              <a:off x="3733799" y="1981200"/>
              <a:ext cx="1676399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1398" y="260246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000" b="1" dirty="0">
                  <a:latin typeface="Arial" pitchFamily="34" charset="0"/>
                  <a:cs typeface="Arial" pitchFamily="34" charset="0"/>
                </a:rPr>
                <a:t>Sin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problemas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117519" y="1295400"/>
              <a:ext cx="810987" cy="889928"/>
              <a:chOff x="3608615" y="1295400"/>
              <a:chExt cx="1191985" cy="118306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608615" y="1952493"/>
                <a:ext cx="402770" cy="457201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011385" y="1295400"/>
                <a:ext cx="789215" cy="1183060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3421741" y="4304351"/>
            <a:ext cx="2344058" cy="1707178"/>
            <a:chOff x="3421741" y="4191000"/>
            <a:chExt cx="2344058" cy="1707178"/>
          </a:xfrm>
        </p:grpSpPr>
        <p:sp>
          <p:nvSpPr>
            <p:cNvPr id="9" name="Right Arrow 8"/>
            <p:cNvSpPr/>
            <p:nvPr/>
          </p:nvSpPr>
          <p:spPr>
            <a:xfrm>
              <a:off x="3777342" y="4888468"/>
              <a:ext cx="1632857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1741" y="5498068"/>
              <a:ext cx="2344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000" b="1" dirty="0">
                  <a:latin typeface="Arial" pitchFamily="34" charset="0"/>
                  <a:cs typeface="Arial" pitchFamily="34" charset="0"/>
                </a:rPr>
                <a:t>Hay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problemas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117519" y="4191000"/>
              <a:ext cx="810987" cy="889928"/>
              <a:chOff x="3736519" y="3723843"/>
              <a:chExt cx="810987" cy="118306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3736519" y="3723843"/>
                <a:ext cx="810987" cy="118306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3736519" y="3723843"/>
                <a:ext cx="810987" cy="118306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6172200" y="1096965"/>
            <a:ext cx="1981200" cy="2813779"/>
            <a:chOff x="6111875" y="1109151"/>
            <a:chExt cx="1981200" cy="2813779"/>
          </a:xfrm>
        </p:grpSpPr>
        <p:pic>
          <p:nvPicPr>
            <p:cNvPr id="1026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350" y="1109151"/>
              <a:ext cx="1492250" cy="2167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111875" y="327659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dirty="0" err="1">
                  <a:latin typeface="Arial" pitchFamily="34" charset="0"/>
                  <a:cs typeface="Arial" pitchFamily="34" charset="0"/>
                </a:rPr>
                <a:t>Seguir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usando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la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silla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ruedas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55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51787"/>
              </p:ext>
            </p:extLst>
          </p:nvPr>
        </p:nvGraphicFramePr>
        <p:xfrm>
          <a:off x="3566678" y="1143001"/>
          <a:ext cx="4967722" cy="535554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50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Ruedas</a:t>
                      </a:r>
                      <a:r>
                        <a:rPr lang="en-US" sz="1700" b="1" u="none" strike="noStrik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u="none" strike="noStrike" baseline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traseras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Llanta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Rodamientos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Rayos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Alineación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Mecanismo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liberación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rápida</a:t>
                      </a:r>
                      <a:endParaRPr lang="en-US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Frenos</a:t>
                      </a:r>
                      <a:endParaRPr lang="en-US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Aros</a:t>
                      </a:r>
                      <a:r>
                        <a:rPr lang="en-US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propulsores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Ruedas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delanteras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Rodamientos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Anti</a:t>
                      </a:r>
                      <a:r>
                        <a:rPr lang="en-US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volcamiento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Cojín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Forro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Soportes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Brazos</a:t>
                      </a:r>
                    </a:p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Pie</a:t>
                      </a:r>
                    </a:p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Respaldo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Tapicería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Protector de la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ropa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s-CO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Cinturón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9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Marco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Soldaduras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Mecanismo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tijera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s-CO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Mecanismo basculación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Suspensión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8153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Inspection items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6208983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6679" y="1160733"/>
            <a:ext cx="4815321" cy="247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66679" y="3510880"/>
            <a:ext cx="4053320" cy="381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761156" y="3491325"/>
            <a:ext cx="5065982" cy="3693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Tornillería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79644" y="3220134"/>
            <a:ext cx="2287356" cy="646331"/>
            <a:chOff x="89565" y="3335751"/>
            <a:chExt cx="2287356" cy="646331"/>
          </a:xfrm>
        </p:grpSpPr>
        <p:sp>
          <p:nvSpPr>
            <p:cNvPr id="9" name="Rectangle 8"/>
            <p:cNvSpPr/>
            <p:nvPr/>
          </p:nvSpPr>
          <p:spPr>
            <a:xfrm>
              <a:off x="89565" y="3457574"/>
              <a:ext cx="367636" cy="3238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9089" y="3335751"/>
              <a:ext cx="1777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Inspecciones  semanales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2223" y="0"/>
            <a:ext cx="9156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Algunas inspecciones se deben realizar cada semana, aunque la mayoría se debe hacer cada mes.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5334001" y="5943600"/>
            <a:ext cx="2819399" cy="304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7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Nuts and Bolts</a:t>
            </a:r>
          </a:p>
        </p:txBody>
      </p:sp>
      <p:pic>
        <p:nvPicPr>
          <p:cNvPr id="5" name="Picture 4" descr="m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037" y="3505200"/>
            <a:ext cx="2949810" cy="1966539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7" name="Picture 6" descr="m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437" y="1278310"/>
            <a:ext cx="2949810" cy="1966540"/>
          </a:xfrm>
          <a:prstGeom prst="rect">
            <a:avLst/>
          </a:prstGeom>
          <a:ln>
            <a:solidFill>
              <a:srgbClr val="223C5C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5805" y="838200"/>
            <a:ext cx="2234500" cy="2406650"/>
            <a:chOff x="4665653" y="766965"/>
            <a:chExt cx="2234500" cy="2406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653" y="766965"/>
              <a:ext cx="2234500" cy="240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5739148" y="1970290"/>
              <a:ext cx="278313" cy="30661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46287" y="1750786"/>
              <a:ext cx="278313" cy="30661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560231" y="2667000"/>
              <a:ext cx="278313" cy="30661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979487" y="2588986"/>
              <a:ext cx="278313" cy="30661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876800" y="1752600"/>
              <a:ext cx="278313" cy="30661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281918" y="1588404"/>
              <a:ext cx="278313" cy="30661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7498" y="5994398"/>
            <a:ext cx="211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Lugares</a:t>
            </a:r>
            <a:r>
              <a:rPr lang="en-US" dirty="0"/>
              <a:t> </a:t>
            </a:r>
            <a:r>
              <a:rPr lang="en-US" dirty="0" err="1"/>
              <a:t>comunes</a:t>
            </a:r>
            <a:r>
              <a:rPr lang="en-US" dirty="0"/>
              <a:t> para </a:t>
            </a:r>
            <a:r>
              <a:rPr lang="en-US" dirty="0" err="1"/>
              <a:t>tornillería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87499" y="3352800"/>
            <a:ext cx="2111113" cy="2641598"/>
            <a:chOff x="4837593" y="3657600"/>
            <a:chExt cx="2111113" cy="26415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7593" y="3662907"/>
              <a:ext cx="2111113" cy="26362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Oval 20"/>
            <p:cNvSpPr/>
            <p:nvPr/>
          </p:nvSpPr>
          <p:spPr>
            <a:xfrm>
              <a:off x="5531321" y="3657600"/>
              <a:ext cx="278313" cy="306614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283340" y="3810000"/>
              <a:ext cx="278313" cy="306614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629553" y="4116614"/>
              <a:ext cx="278313" cy="306614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46738" y="4269014"/>
              <a:ext cx="278313" cy="306614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31320" y="4747985"/>
              <a:ext cx="278313" cy="306614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252091" y="4981052"/>
              <a:ext cx="278313" cy="306614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0"/>
            <a:ext cx="9171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cs typeface="Arial" pitchFamily="34" charset="0"/>
              </a:rPr>
              <a:t> Los tornillos flojos pueden causar que las partes se sacudan,  se caigan, o se rompan. 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3472806"/>
            <a:ext cx="243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Si los tornillos están sueltos ….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42384" y="5625152"/>
            <a:ext cx="211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  <a:r>
              <a:rPr lang="en-US" dirty="0" err="1"/>
              <a:t>Apriételos</a:t>
            </a:r>
            <a:r>
              <a:rPr lang="en-US" dirty="0"/>
              <a:t> </a:t>
            </a:r>
            <a:r>
              <a:rPr lang="en-US" dirty="0" err="1"/>
              <a:t>adecuadamente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43200" y="4676252"/>
            <a:ext cx="228599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8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Rear tires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247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La silla de ruedas es más difícil de propulsar cuando las llantas están desgastadas.</a:t>
            </a:r>
            <a:endParaRPr lang="en-US" sz="2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11240" y="4239876"/>
            <a:ext cx="2320373" cy="1932324"/>
            <a:chOff x="2057400" y="1526746"/>
            <a:chExt cx="2320373" cy="1932324"/>
          </a:xfrm>
        </p:grpSpPr>
        <p:pic>
          <p:nvPicPr>
            <p:cNvPr id="1027" name="Picture 3" descr="D:\IMG_2235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6746"/>
              <a:ext cx="2320373" cy="15469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259727" y="3089738"/>
              <a:ext cx="191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Sólida</a:t>
              </a:r>
              <a:r>
                <a:rPr lang="en-US" dirty="0"/>
                <a:t> (sin </a:t>
              </a:r>
              <a:r>
                <a:rPr lang="en-US" dirty="0" err="1"/>
                <a:t>válvula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85768" y="1580866"/>
            <a:ext cx="2371311" cy="1950206"/>
            <a:chOff x="4917080" y="1526746"/>
            <a:chExt cx="2371311" cy="1950206"/>
          </a:xfrm>
        </p:grpSpPr>
        <p:pic>
          <p:nvPicPr>
            <p:cNvPr id="1026" name="Picture 2" descr="D:\IMG_2198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080" y="1526746"/>
              <a:ext cx="2371311" cy="15808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502669" y="3107620"/>
              <a:ext cx="12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Neumática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24400" y="3587154"/>
            <a:ext cx="342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Revise </a:t>
            </a:r>
            <a:r>
              <a:rPr lang="en-US" sz="2000" dirty="0" err="1"/>
              <a:t>si</a:t>
            </a:r>
            <a:r>
              <a:rPr lang="en-US" sz="2000" dirty="0"/>
              <a:t> hay </a:t>
            </a:r>
            <a:r>
              <a:rPr lang="en-US" sz="2000" dirty="0" err="1"/>
              <a:t>desgaste</a:t>
            </a:r>
            <a:endParaRPr lang="en-US" sz="2000" dirty="0"/>
          </a:p>
        </p:txBody>
      </p:sp>
      <p:pic>
        <p:nvPicPr>
          <p:cNvPr id="5" name="Picture 4" descr="m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992" y="1262981"/>
            <a:ext cx="2868707" cy="2118795"/>
          </a:xfrm>
          <a:prstGeom prst="rect">
            <a:avLst/>
          </a:prstGeom>
          <a:ln>
            <a:solidFill>
              <a:srgbClr val="223C5C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4903693" y="3972278"/>
            <a:ext cx="3097307" cy="2047522"/>
            <a:chOff x="2438400" y="3810001"/>
            <a:chExt cx="3425524" cy="2283682"/>
          </a:xfrm>
        </p:grpSpPr>
        <p:pic>
          <p:nvPicPr>
            <p:cNvPr id="8" name="Picture 7" descr="m13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400" y="3810001"/>
              <a:ext cx="3425524" cy="2283682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4953000" y="4798863"/>
              <a:ext cx="457200" cy="30595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976774" y="4191000"/>
              <a:ext cx="3048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1814226" y="4633402"/>
            <a:ext cx="591412" cy="54552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5768" y="1079732"/>
            <a:ext cx="2371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Tipos</a:t>
            </a:r>
            <a:r>
              <a:rPr lang="en-US" sz="2000" dirty="0"/>
              <a:t> de </a:t>
            </a:r>
            <a:r>
              <a:rPr lang="en-US" sz="2000" dirty="0" err="1"/>
              <a:t>llantas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10968" y="862871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Inspección</a:t>
            </a:r>
            <a:endParaRPr lang="en-US" sz="2000" dirty="0"/>
          </a:p>
        </p:txBody>
      </p:sp>
      <p:sp>
        <p:nvSpPr>
          <p:cNvPr id="24" name="Oval 23"/>
          <p:cNvSpPr/>
          <p:nvPr/>
        </p:nvSpPr>
        <p:spPr>
          <a:xfrm>
            <a:off x="1371600" y="1981200"/>
            <a:ext cx="1143000" cy="1066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476752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Pneumatic tires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3649" y="990600"/>
            <a:ext cx="648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IMG_237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6672" y="1579013"/>
            <a:ext cx="1993546" cy="2467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04800" y="1594305"/>
            <a:ext cx="3200400" cy="2451968"/>
            <a:chOff x="235786" y="2579022"/>
            <a:chExt cx="3200400" cy="2451968"/>
          </a:xfrm>
        </p:grpSpPr>
        <p:pic>
          <p:nvPicPr>
            <p:cNvPr id="20" name="Picture 19" descr="m03b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45" y="2579022"/>
              <a:ext cx="3024578" cy="2052392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235786" y="4661658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Neumático cede más de 5mm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65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Las llantas mal infladas se desgastan más rápido y hacen que la silla de ruedas sea difícil de maniobrar y propulsar.</a:t>
            </a:r>
            <a:endParaRPr lang="en-US" sz="2800" b="1" dirty="0"/>
          </a:p>
        </p:txBody>
      </p:sp>
      <p:grpSp>
        <p:nvGrpSpPr>
          <p:cNvPr id="2060" name="Group 2059"/>
          <p:cNvGrpSpPr/>
          <p:nvPr/>
        </p:nvGrpSpPr>
        <p:grpSpPr>
          <a:xfrm>
            <a:off x="3810000" y="1600200"/>
            <a:ext cx="2205043" cy="1368052"/>
            <a:chOff x="3967157" y="1732668"/>
            <a:chExt cx="2205043" cy="1368052"/>
          </a:xfrm>
        </p:grpSpPr>
        <p:pic>
          <p:nvPicPr>
            <p:cNvPr id="2050" name="Picture 2" descr="D:\IMG_2054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67157" y="1732668"/>
              <a:ext cx="1397923" cy="11390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4648200" y="2514600"/>
              <a:ext cx="13536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648200" y="2819400"/>
              <a:ext cx="13536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715000" y="2819401"/>
              <a:ext cx="0" cy="2813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715000" y="2209800"/>
              <a:ext cx="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17517" y="2497239"/>
              <a:ext cx="854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5mm</a:t>
              </a:r>
            </a:p>
          </p:txBody>
        </p:sp>
      </p:grpSp>
      <p:sp>
        <p:nvSpPr>
          <p:cNvPr id="2061" name="Right Arrow 2060"/>
          <p:cNvSpPr/>
          <p:nvPr/>
        </p:nvSpPr>
        <p:spPr>
          <a:xfrm>
            <a:off x="3972974" y="3124200"/>
            <a:ext cx="1981306" cy="708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TextBox 2061"/>
          <p:cNvSpPr txBox="1"/>
          <p:nvPr/>
        </p:nvSpPr>
        <p:spPr>
          <a:xfrm>
            <a:off x="4569171" y="3732976"/>
            <a:ext cx="664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/>
              <a:t>Infle</a:t>
            </a:r>
            <a:endParaRPr lang="en-US" sz="2000" b="1" dirty="0"/>
          </a:p>
        </p:txBody>
      </p:sp>
      <p:grpSp>
        <p:nvGrpSpPr>
          <p:cNvPr id="2063" name="Group 2062"/>
          <p:cNvGrpSpPr/>
          <p:nvPr/>
        </p:nvGrpSpPr>
        <p:grpSpPr>
          <a:xfrm>
            <a:off x="648885" y="4567917"/>
            <a:ext cx="2558925" cy="1866322"/>
            <a:chOff x="416059" y="4725392"/>
            <a:chExt cx="2558925" cy="1866322"/>
          </a:xfrm>
        </p:grpSpPr>
        <p:grpSp>
          <p:nvGrpSpPr>
            <p:cNvPr id="9" name="Group 8"/>
            <p:cNvGrpSpPr/>
            <p:nvPr/>
          </p:nvGrpSpPr>
          <p:grpSpPr>
            <a:xfrm>
              <a:off x="416059" y="5181801"/>
              <a:ext cx="2558925" cy="1409913"/>
              <a:chOff x="2683009" y="3980888"/>
              <a:chExt cx="2558925" cy="1409913"/>
            </a:xfrm>
          </p:grpSpPr>
          <p:pic>
            <p:nvPicPr>
              <p:cNvPr id="17" name="Picture 16" descr="m05.jp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83009" y="3980889"/>
                <a:ext cx="1131908" cy="1040581"/>
              </a:xfrm>
              <a:prstGeom prst="rect">
                <a:avLst/>
              </a:prstGeom>
              <a:ln>
                <a:solidFill>
                  <a:srgbClr val="223C5C"/>
                </a:solidFill>
              </a:ln>
            </p:spPr>
          </p:pic>
          <p:pic>
            <p:nvPicPr>
              <p:cNvPr id="18" name="Picture 17" descr="m05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95750" y="3980888"/>
                <a:ext cx="1146184" cy="1040581"/>
              </a:xfrm>
              <a:prstGeom prst="rect">
                <a:avLst/>
              </a:prstGeom>
              <a:ln>
                <a:solidFill>
                  <a:srgbClr val="223C5C"/>
                </a:solidFill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820338" y="5021469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Presta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49382" y="5019447"/>
                <a:ext cx="1038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Schrader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16059" y="4725392"/>
              <a:ext cx="2558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Tipos</a:t>
              </a:r>
              <a:r>
                <a:rPr lang="en-US" sz="2000" b="1" dirty="0"/>
                <a:t> de </a:t>
              </a:r>
              <a:r>
                <a:rPr lang="en-US" sz="2000" b="1" dirty="0" err="1"/>
                <a:t>válvulas</a:t>
              </a:r>
              <a:endParaRPr lang="en-US" sz="20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62509" y="4567621"/>
            <a:ext cx="5081491" cy="2290379"/>
            <a:chOff x="4062509" y="4567621"/>
            <a:chExt cx="5081491" cy="2290379"/>
          </a:xfrm>
        </p:grpSpPr>
        <p:grpSp>
          <p:nvGrpSpPr>
            <p:cNvPr id="5" name="Group 4"/>
            <p:cNvGrpSpPr/>
            <p:nvPr/>
          </p:nvGrpSpPr>
          <p:grpSpPr>
            <a:xfrm>
              <a:off x="4062509" y="4567621"/>
              <a:ext cx="3202480" cy="1472239"/>
              <a:chOff x="4036255" y="4078008"/>
              <a:chExt cx="2562180" cy="1155168"/>
            </a:xfrm>
          </p:grpSpPr>
          <p:pic>
            <p:nvPicPr>
              <p:cNvPr id="2051" name="Picture 3" descr="D:\IMG_2307.JPG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36255" y="4078008"/>
                <a:ext cx="2562180" cy="11551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Oval 15"/>
              <p:cNvSpPr/>
              <p:nvPr/>
            </p:nvSpPr>
            <p:spPr>
              <a:xfrm rot="506112">
                <a:off x="4342105" y="4220038"/>
                <a:ext cx="2036690" cy="86965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pic>
          <p:nvPicPr>
            <p:cNvPr id="2" name="Picture 2" descr="D:\IMG_2308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23780" y="4814802"/>
              <a:ext cx="1481304" cy="987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4502981" y="6037717"/>
              <a:ext cx="3248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Ínflela</a:t>
              </a:r>
              <a:r>
                <a:rPr lang="en-US" dirty="0"/>
                <a:t> a la </a:t>
              </a:r>
              <a:r>
                <a:rPr lang="en-US" dirty="0" err="1"/>
                <a:t>presión</a:t>
              </a:r>
              <a:r>
                <a:rPr lang="en-US" dirty="0"/>
                <a:t> </a:t>
              </a:r>
              <a:r>
                <a:rPr lang="en-US" dirty="0" err="1"/>
                <a:t>recomendada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87457" y="6488668"/>
              <a:ext cx="235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INSPECCIÓN SEMANAL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5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66580"/>
            <a:ext cx="914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 err="1">
                <a:latin typeface="+mj-lt"/>
                <a:cs typeface="Arial" pitchFamily="34" charset="0"/>
              </a:rPr>
              <a:t>Órden</a:t>
            </a:r>
            <a:r>
              <a:rPr lang="es-ES" sz="2800" b="1" dirty="0">
                <a:latin typeface="+mj-lt"/>
                <a:cs typeface="Arial" pitchFamily="34" charset="0"/>
              </a:rPr>
              <a:t> del día para las sesiones.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54529"/>
              </p:ext>
            </p:extLst>
          </p:nvPr>
        </p:nvGraphicFramePr>
        <p:xfrm>
          <a:off x="381000" y="1676400"/>
          <a:ext cx="8458200" cy="364587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Día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Duración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minutos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Hora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Actividad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7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indent="0" algn="l" fontAlgn="b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Introducción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indent="0" algn="l" fontAlgn="b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Objetivos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 y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relevancia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indent="0" algn="l" fontAlgn="b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Video: Cómo cuidar a una silla de ruedas en casa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60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indent="0" algn="l" fontAlgn="b">
                        <a:tabLst>
                          <a:tab pos="107950" algn="l"/>
                        </a:tabLst>
                      </a:pPr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El cuidado de una silla de ruedas en casa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indent="0" algn="l" fontAlgn="b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Resumen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2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90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indent="0" algn="l" fontAlgn="b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Actividad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práctica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 de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mantenimiento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Resumen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 y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discusión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indent="0" algn="l" fontAlgn="b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Cierre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889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057400"/>
            <a:ext cx="5170779" cy="3440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-247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Un tubo neumático dañado no contendrá el aire y se deberá ser reemplazado o reparado.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67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190"/>
            <a:ext cx="838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Pneumatic Tires: patching a tube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m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38" y="1191285"/>
            <a:ext cx="1685753" cy="1323315"/>
          </a:xfrm>
          <a:prstGeom prst="rect">
            <a:avLst/>
          </a:prstGeom>
          <a:ln>
            <a:solidFill>
              <a:srgbClr val="223C5C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4913681" y="1153308"/>
            <a:ext cx="1868119" cy="1752600"/>
            <a:chOff x="4913681" y="1143000"/>
            <a:chExt cx="1868119" cy="1752600"/>
          </a:xfrm>
        </p:grpSpPr>
        <p:pic>
          <p:nvPicPr>
            <p:cNvPr id="15" name="Picture 14" descr="m05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3681" y="1143000"/>
              <a:ext cx="1868119" cy="1752600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966722" y="25262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34200" y="1153308"/>
            <a:ext cx="1896510" cy="1752600"/>
            <a:chOff x="6934200" y="1143000"/>
            <a:chExt cx="1896510" cy="1752600"/>
          </a:xfrm>
        </p:grpSpPr>
        <p:pic>
          <p:nvPicPr>
            <p:cNvPr id="16" name="Picture 15" descr="m05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1081" y="1143000"/>
              <a:ext cx="1859629" cy="1752600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934200" y="2514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13681" y="2982108"/>
            <a:ext cx="1868119" cy="1692163"/>
            <a:chOff x="4913681" y="2971800"/>
            <a:chExt cx="1868119" cy="1692163"/>
          </a:xfrm>
        </p:grpSpPr>
        <p:pic>
          <p:nvPicPr>
            <p:cNvPr id="26" name="Picture 25" descr="m05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3681" y="2971800"/>
              <a:ext cx="1868119" cy="1692163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953000" y="4202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71081" y="2982108"/>
            <a:ext cx="1868119" cy="1724680"/>
            <a:chOff x="6971081" y="2971800"/>
            <a:chExt cx="1868119" cy="1724680"/>
          </a:xfrm>
        </p:grpSpPr>
        <p:pic>
          <p:nvPicPr>
            <p:cNvPr id="17" name="Picture 16" descr="m05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1081" y="2971800"/>
              <a:ext cx="1868119" cy="1724680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7013514" y="4191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13681" y="4810908"/>
            <a:ext cx="1868119" cy="1524000"/>
            <a:chOff x="4913681" y="4800600"/>
            <a:chExt cx="1868119" cy="1524000"/>
          </a:xfrm>
        </p:grpSpPr>
        <p:pic>
          <p:nvPicPr>
            <p:cNvPr id="18" name="Picture 17" descr="m05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3681" y="4800600"/>
              <a:ext cx="1868119" cy="1524000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953000" y="59552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71081" y="4810908"/>
            <a:ext cx="1868119" cy="1524000"/>
            <a:chOff x="6971081" y="4800600"/>
            <a:chExt cx="1868119" cy="1524000"/>
          </a:xfrm>
        </p:grpSpPr>
        <p:pic>
          <p:nvPicPr>
            <p:cNvPr id="19" name="Picture 18" descr="m05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1081" y="4800600"/>
              <a:ext cx="1868119" cy="1524000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7013514" y="59552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13680" y="742890"/>
            <a:ext cx="391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Aplique</a:t>
            </a:r>
            <a:r>
              <a:rPr lang="en-US" sz="2000" dirty="0"/>
              <a:t> el </a:t>
            </a:r>
            <a:r>
              <a:rPr lang="en-US" sz="2000" dirty="0" err="1"/>
              <a:t>parche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2514600"/>
            <a:ext cx="341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Encuentre</a:t>
            </a:r>
            <a:r>
              <a:rPr lang="en-US" sz="2000" dirty="0"/>
              <a:t> el </a:t>
            </a:r>
            <a:r>
              <a:rPr lang="en-US" sz="2000" dirty="0" err="1"/>
              <a:t>agujero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6493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La mayor</a:t>
            </a:r>
            <a:r>
              <a:rPr lang="es-CO" sz="2800" b="1" dirty="0" err="1"/>
              <a:t>ía</a:t>
            </a:r>
            <a:r>
              <a:rPr lang="es-CO" sz="2800" b="1" dirty="0"/>
              <a:t> de </a:t>
            </a:r>
            <a:r>
              <a:rPr lang="es-ES" sz="2800" b="1" dirty="0"/>
              <a:t>agujeros en un tubo neumático se pueden parchar.</a:t>
            </a:r>
            <a:endParaRPr lang="en-US" sz="28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797059" y="2894240"/>
            <a:ext cx="1107941" cy="2222987"/>
            <a:chOff x="797059" y="1170704"/>
            <a:chExt cx="1107941" cy="2375657"/>
          </a:xfrm>
        </p:grpSpPr>
        <p:pic>
          <p:nvPicPr>
            <p:cNvPr id="12" name="Picture 11" descr="m05.jpg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059" y="1170704"/>
              <a:ext cx="1107941" cy="1980960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893829" y="3151664"/>
              <a:ext cx="914400" cy="39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Infle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45479" y="2894240"/>
            <a:ext cx="1464785" cy="2222987"/>
            <a:chOff x="2245479" y="1170704"/>
            <a:chExt cx="1597446" cy="2375657"/>
          </a:xfrm>
        </p:grpSpPr>
        <p:pic>
          <p:nvPicPr>
            <p:cNvPr id="13" name="Picture 12" descr="m05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5479" y="1170704"/>
              <a:ext cx="1597446" cy="1985546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2378140" y="3151664"/>
              <a:ext cx="1332124" cy="394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Sumerja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66800" y="5104793"/>
            <a:ext cx="2335599" cy="1665339"/>
            <a:chOff x="1037771" y="3482690"/>
            <a:chExt cx="2335599" cy="1665339"/>
          </a:xfrm>
        </p:grpSpPr>
        <p:pic>
          <p:nvPicPr>
            <p:cNvPr id="14" name="Picture 13" descr="m05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7414" y="3482690"/>
              <a:ext cx="2002986" cy="1380275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1037771" y="4778697"/>
              <a:ext cx="2335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Busque</a:t>
              </a:r>
              <a:r>
                <a:rPr lang="en-US" dirty="0"/>
                <a:t> </a:t>
              </a:r>
              <a:r>
                <a:rPr lang="en-US" dirty="0" err="1"/>
                <a:t>las</a:t>
              </a:r>
              <a:r>
                <a:rPr lang="en-US" dirty="0"/>
                <a:t> </a:t>
              </a:r>
              <a:r>
                <a:rPr lang="en-US" dirty="0" err="1"/>
                <a:t>burbujas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372808" y="1066800"/>
            <a:ext cx="227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Kit de parches</a:t>
            </a:r>
          </a:p>
        </p:txBody>
      </p:sp>
    </p:spTree>
    <p:extLst>
      <p:ext uri="{BB962C8B-B14F-4D97-AF65-F5344CB8AC3E}">
        <p14:creationId xmlns:p14="http://schemas.microsoft.com/office/powerpoint/2010/main" val="1436757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Rear wheel bearings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pic>
        <p:nvPicPr>
          <p:cNvPr id="2050" name="Picture 2" descr="D:\IMG_236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810" y="3581400"/>
            <a:ext cx="3127790" cy="24614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IMG_24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172" y="3581400"/>
            <a:ext cx="3692228" cy="24614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IMG_22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124" y="1218083"/>
            <a:ext cx="2973476" cy="19823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IMG_219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3662" y="1218083"/>
            <a:ext cx="2369082" cy="19823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Los rodamientos dañados hacen que la silla de ruedas sea más difícil de maniobrar y propulsar.</a:t>
            </a:r>
            <a:endParaRPr lang="en-US" sz="2800" b="1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23262" y="1524000"/>
            <a:ext cx="12192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3542462" y="2057400"/>
            <a:ext cx="1729178" cy="1579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13662" y="838200"/>
            <a:ext cx="575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Rodamiento</a:t>
            </a:r>
            <a:r>
              <a:rPr lang="en-US" dirty="0"/>
              <a:t> de la </a:t>
            </a:r>
            <a:r>
              <a:rPr lang="en-US" dirty="0" err="1"/>
              <a:t>rueda</a:t>
            </a:r>
            <a:r>
              <a:rPr lang="en-US" dirty="0"/>
              <a:t> </a:t>
            </a:r>
            <a:r>
              <a:rPr lang="en-US" dirty="0" err="1"/>
              <a:t>trasera</a:t>
            </a:r>
            <a:endParaRPr lang="en-US" dirty="0"/>
          </a:p>
        </p:txBody>
      </p:sp>
      <p:sp>
        <p:nvSpPr>
          <p:cNvPr id="12" name="Curved Down Arrow 11"/>
          <p:cNvSpPr/>
          <p:nvPr/>
        </p:nvSpPr>
        <p:spPr>
          <a:xfrm rot="20249703">
            <a:off x="4322382" y="4231054"/>
            <a:ext cx="2338814" cy="69734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1927593" y="4177590"/>
            <a:ext cx="725997" cy="4480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0810" y="3181290"/>
            <a:ext cx="724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Inspección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37552" y="6042883"/>
            <a:ext cx="167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Levante</a:t>
            </a:r>
            <a:r>
              <a:rPr lang="en-US" dirty="0"/>
              <a:t> un </a:t>
            </a:r>
            <a:r>
              <a:rPr lang="en-US" dirty="0" err="1"/>
              <a:t>lado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09725" y="6050142"/>
            <a:ext cx="139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Gire</a:t>
            </a:r>
            <a:r>
              <a:rPr lang="en-US" dirty="0"/>
              <a:t> la </a:t>
            </a:r>
            <a:r>
              <a:rPr lang="en-US" dirty="0" err="1"/>
              <a:t>rueda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3513183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 Spokes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A3E38351-ABBF-40F6-94C5-2505F226DAEB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IMG_22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72"/>
          <a:stretch/>
        </p:blipFill>
        <p:spPr bwMode="auto">
          <a:xfrm>
            <a:off x="2974786" y="3962400"/>
            <a:ext cx="2531324" cy="15682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25" y="3429000"/>
            <a:ext cx="1639938" cy="15711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25" y="1600200"/>
            <a:ext cx="1639938" cy="1687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12" y="5102134"/>
            <a:ext cx="1651027" cy="1603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618645" y="5536396"/>
            <a:ext cx="15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Cabecilla del rayo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953869"/>
            <a:ext cx="223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Ruedas</a:t>
            </a:r>
            <a:r>
              <a:rPr lang="en-US" dirty="0"/>
              <a:t> con </a:t>
            </a:r>
            <a:r>
              <a:rPr lang="en-US" dirty="0" err="1"/>
              <a:t>rayos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Los rayos sueltos o dañados pueden hacer la propulsión más difícil y pueden llegar a causar que la rueda colapse.</a:t>
            </a:r>
            <a:endParaRPr lang="en-US" sz="2800" b="1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92656" y="1149750"/>
            <a:ext cx="6398944" cy="2584050"/>
            <a:chOff x="1524000" y="990600"/>
            <a:chExt cx="6398944" cy="2584050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0" y="990600"/>
              <a:ext cx="6398944" cy="2584050"/>
              <a:chOff x="1367786" y="1066800"/>
              <a:chExt cx="6861815" cy="2770510"/>
            </a:xfrm>
          </p:grpSpPr>
          <p:pic>
            <p:nvPicPr>
              <p:cNvPr id="3074" name="Picture 2" descr="D:\IMG_2384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7808" y="1066801"/>
                <a:ext cx="3561792" cy="23745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 descr="D:\IMG_2383.JPG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367786" y="1066800"/>
                <a:ext cx="3124200" cy="23745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367787" y="3441328"/>
                <a:ext cx="6861814" cy="395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/>
                  <a:t>Revise los rayos apretando dos juntos</a:t>
                </a:r>
                <a:endParaRPr lang="en-US" dirty="0"/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 rot="18230344">
              <a:off x="5811123" y="1941492"/>
              <a:ext cx="491763" cy="31033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7148124">
              <a:off x="6094356" y="1430551"/>
              <a:ext cx="491763" cy="31033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3657600" y="4217423"/>
            <a:ext cx="12192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70072" y="3966719"/>
            <a:ext cx="2804945" cy="1568207"/>
            <a:chOff x="7277100" y="3484096"/>
            <a:chExt cx="2933700" cy="16502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7100" y="3484096"/>
              <a:ext cx="2933700" cy="16502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Oval 21"/>
            <p:cNvSpPr/>
            <p:nvPr/>
          </p:nvSpPr>
          <p:spPr>
            <a:xfrm>
              <a:off x="7696200" y="3810660"/>
              <a:ext cx="1219200" cy="1066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09350" y="5548933"/>
            <a:ext cx="218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Rayo</a:t>
            </a:r>
            <a:r>
              <a:rPr lang="en-US" dirty="0"/>
              <a:t> </a:t>
            </a:r>
            <a:r>
              <a:rPr lang="en-US" dirty="0" err="1"/>
              <a:t>dañados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1682547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 Alignment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IMG_235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9400" y="1548488"/>
            <a:ext cx="2744164" cy="2268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MG_234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916" y="1559874"/>
            <a:ext cx="1800068" cy="2257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645541" y="4495800"/>
            <a:ext cx="2781300" cy="1972880"/>
            <a:chOff x="800100" y="3581400"/>
            <a:chExt cx="3543300" cy="2362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100" y="3581400"/>
              <a:ext cx="3543300" cy="2362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Down Arrow 19"/>
            <p:cNvSpPr/>
            <p:nvPr/>
          </p:nvSpPr>
          <p:spPr>
            <a:xfrm>
              <a:off x="3200400" y="5257800"/>
              <a:ext cx="254989" cy="592961"/>
            </a:xfrm>
            <a:prstGeom prst="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758569" y="5257800"/>
              <a:ext cx="254989" cy="592961"/>
            </a:xfrm>
            <a:prstGeom prst="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650" y="1556519"/>
            <a:ext cx="2132606" cy="3865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85800" y="1159764"/>
            <a:ext cx="482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Revisando la alineación pasando sobre agua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71105" y="5421868"/>
            <a:ext cx="221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Alineación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(vista superior)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5541" y="6468680"/>
            <a:ext cx="282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Alineación</a:t>
            </a:r>
            <a:r>
              <a:rPr lang="en-US" dirty="0"/>
              <a:t> (vista </a:t>
            </a:r>
            <a:r>
              <a:rPr lang="en-US" dirty="0" err="1"/>
              <a:t>delantera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23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Si las ruedas no están alineadas, el usuario tendrá que empujar más a menudo para ir en línea recta.</a:t>
            </a:r>
            <a:endParaRPr lang="en-US" sz="28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2777" y="3817444"/>
            <a:ext cx="243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Ruede</a:t>
            </a:r>
            <a:r>
              <a:rPr lang="en-US" dirty="0"/>
              <a:t> </a:t>
            </a:r>
            <a:r>
              <a:rPr lang="en-US" dirty="0" err="1"/>
              <a:t>suavemente</a:t>
            </a:r>
            <a:r>
              <a:rPr lang="en-US" dirty="0"/>
              <a:t> y observe el </a:t>
            </a:r>
            <a:r>
              <a:rPr lang="en-US" dirty="0" err="1"/>
              <a:t>rastro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6245" y="3831363"/>
            <a:ext cx="243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Ruede sobre agua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39416" y="2815187"/>
            <a:ext cx="1451522" cy="491474"/>
            <a:chOff x="3539416" y="2815187"/>
            <a:chExt cx="1451522" cy="491474"/>
          </a:xfrm>
        </p:grpSpPr>
        <p:sp>
          <p:nvSpPr>
            <p:cNvPr id="10" name="Oval 9"/>
            <p:cNvSpPr/>
            <p:nvPr/>
          </p:nvSpPr>
          <p:spPr>
            <a:xfrm rot="1355287">
              <a:off x="3695538" y="2815187"/>
              <a:ext cx="1295400" cy="3095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355287">
              <a:off x="3539416" y="2997087"/>
              <a:ext cx="1295400" cy="3095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3066499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4290653"/>
            <a:ext cx="2357436" cy="1957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-9418" y="0"/>
            <a:ext cx="902784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457200">
              <a:defRPr/>
            </a:pPr>
            <a:r>
              <a:rPr lang="es-ES" sz="2800" b="1" dirty="0">
                <a:latin typeface="+mj-lt"/>
                <a:cs typeface="Arial" pitchFamily="34" charset="0"/>
              </a:rPr>
              <a:t>Los ejes de ruedas flojos o que no se aseguren bien pueden desprenderse y causar un accidente.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IMG_06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928453"/>
            <a:ext cx="2357437" cy="19577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IMG_22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482" y="5155477"/>
            <a:ext cx="2325185" cy="15501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2" y="6248400"/>
            <a:ext cx="235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Eje</a:t>
            </a:r>
            <a:r>
              <a:rPr lang="en-US" dirty="0"/>
              <a:t> </a:t>
            </a:r>
            <a:r>
              <a:rPr lang="en-US" dirty="0" err="1"/>
              <a:t>fijo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46471" y="5562467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482" y="3234037"/>
            <a:ext cx="2325185" cy="1743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ight Arrow 18"/>
          <p:cNvSpPr/>
          <p:nvPr/>
        </p:nvSpPr>
        <p:spPr>
          <a:xfrm rot="19527570">
            <a:off x="4438872" y="4349073"/>
            <a:ext cx="806843" cy="318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482" y="1329037"/>
            <a:ext cx="2325185" cy="1743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ight Arrow 20"/>
          <p:cNvSpPr/>
          <p:nvPr/>
        </p:nvSpPr>
        <p:spPr>
          <a:xfrm rot="8255229">
            <a:off x="5106987" y="2435853"/>
            <a:ext cx="669955" cy="2561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ad Arrow 21"/>
          <p:cNvSpPr/>
          <p:nvPr/>
        </p:nvSpPr>
        <p:spPr>
          <a:xfrm>
            <a:off x="1237950" y="2640626"/>
            <a:ext cx="650081" cy="533400"/>
          </a:xfrm>
          <a:prstGeom prst="quadArrow">
            <a:avLst>
              <a:gd name="adj1" fmla="val 8394"/>
              <a:gd name="adj2" fmla="val 13092"/>
              <a:gd name="adj3" fmla="val 172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Quad Arrow 22"/>
          <p:cNvSpPr/>
          <p:nvPr/>
        </p:nvSpPr>
        <p:spPr>
          <a:xfrm>
            <a:off x="1142999" y="5033113"/>
            <a:ext cx="710293" cy="839034"/>
          </a:xfrm>
          <a:prstGeom prst="quadArrow">
            <a:avLst>
              <a:gd name="adj1" fmla="val 8394"/>
              <a:gd name="adj2" fmla="val 13092"/>
              <a:gd name="adj3" fmla="val 172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3897868"/>
            <a:ext cx="23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Eje</a:t>
            </a:r>
            <a:r>
              <a:rPr lang="en-US" dirty="0"/>
              <a:t> de </a:t>
            </a:r>
            <a:r>
              <a:rPr lang="en-US" dirty="0" err="1"/>
              <a:t>liberación</a:t>
            </a:r>
            <a:r>
              <a:rPr lang="en-US" dirty="0"/>
              <a:t> </a:t>
            </a:r>
            <a:r>
              <a:rPr lang="en-US" dirty="0" err="1"/>
              <a:t>rápida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1524000"/>
            <a:ext cx="23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ejes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19600" y="946086"/>
            <a:ext cx="23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/>
              <a:t>Inspección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2083217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 Locks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D:\IMG_23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710341"/>
            <a:ext cx="2895600" cy="193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24400" y="4114799"/>
            <a:ext cx="2895600" cy="2252059"/>
            <a:chOff x="4309468" y="3271534"/>
            <a:chExt cx="2531374" cy="1910066"/>
          </a:xfrm>
        </p:grpSpPr>
        <p:pic>
          <p:nvPicPr>
            <p:cNvPr id="6146" name="Picture 2" descr="D:\IMG_2358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09468" y="3271534"/>
              <a:ext cx="2531374" cy="191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534256" y="3581400"/>
              <a:ext cx="424698" cy="2753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71862" y="1710341"/>
            <a:ext cx="2971538" cy="4656517"/>
            <a:chOff x="1371862" y="1710341"/>
            <a:chExt cx="2971538" cy="4656517"/>
          </a:xfrm>
        </p:grpSpPr>
        <p:pic>
          <p:nvPicPr>
            <p:cNvPr id="6147" name="Picture 3" descr="D:\IMG_2353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71862" y="1710341"/>
              <a:ext cx="2971538" cy="46565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586261" y="4267200"/>
              <a:ext cx="27137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71862" y="1245634"/>
            <a:ext cx="6248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Revise los </a:t>
            </a:r>
            <a:r>
              <a:rPr lang="en-US" sz="2000" dirty="0" err="1"/>
              <a:t>frenos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6199" y="0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+mj-lt"/>
              </a:rPr>
              <a:t>Los frenos dañados pueden ser peligrosos durante los traslados.</a:t>
            </a:r>
            <a:endParaRPr lang="en-US" sz="28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2336644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 Locks: adjustment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IMG_236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759" y="1676400"/>
            <a:ext cx="3984859" cy="3657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891284">
            <a:off x="3382783" y="4084680"/>
            <a:ext cx="685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460502" y="1119468"/>
            <a:ext cx="4181435" cy="1395132"/>
            <a:chOff x="4460502" y="766964"/>
            <a:chExt cx="4181435" cy="13951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0502" y="766964"/>
              <a:ext cx="2092697" cy="13951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242" y="766966"/>
              <a:ext cx="2092695" cy="13951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4474357" y="3100669"/>
            <a:ext cx="4181435" cy="1395131"/>
            <a:chOff x="4460503" y="2162096"/>
            <a:chExt cx="4181435" cy="13951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0503" y="2162096"/>
              <a:ext cx="2092697" cy="13951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241" y="2162096"/>
              <a:ext cx="2092697" cy="13951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4441143" y="5084508"/>
            <a:ext cx="4177477" cy="1392492"/>
            <a:chOff x="4566557" y="3779753"/>
            <a:chExt cx="4177477" cy="13924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6557" y="3779753"/>
              <a:ext cx="2088739" cy="13924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5295" y="3779753"/>
              <a:ext cx="2088739" cy="13924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6101966" y="245006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Afloje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46432" y="4431268"/>
            <a:ext cx="77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Ajuste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83435" y="6412468"/>
            <a:ext cx="8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Apriete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251" y="-2478"/>
            <a:ext cx="9027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+mj-lt"/>
              </a:rPr>
              <a:t>Los frenos se deben ajustar si no funcionan o si interfieren con la rueda.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5254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493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Los aros de propulsión sueltos, flojos o con bordes afilados pueden ser peligros para el usuario.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99" y="4282477"/>
            <a:ext cx="2948884" cy="1965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194" name="Picture 2" descr="D:\IMG_24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598" y="1483439"/>
            <a:ext cx="2948885" cy="2200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IMG_223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6614" y="1483439"/>
            <a:ext cx="2567186" cy="2200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403" y="4282478"/>
            <a:ext cx="2586396" cy="1965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71599" y="1087337"/>
            <a:ext cx="294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Revise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desgastados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7403" y="1075687"/>
            <a:ext cx="25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Aro</a:t>
            </a:r>
            <a:r>
              <a:rPr lang="en-US" dirty="0"/>
              <a:t> con </a:t>
            </a:r>
            <a:r>
              <a:rPr lang="en-US" dirty="0" err="1"/>
              <a:t>rasguños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69640" y="389304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Revise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flojos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7438" y="3830537"/>
            <a:ext cx="25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Apriete</a:t>
            </a:r>
            <a:r>
              <a:rPr lang="en-US" dirty="0"/>
              <a:t> lo </a:t>
            </a:r>
            <a:r>
              <a:rPr lang="en-US" dirty="0" err="1"/>
              <a:t>necesario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1154057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Las ruedas delanteras desgastadas o desalineadas  harán la silla más difícil de propulsar.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6344" y="6091102"/>
            <a:ext cx="226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Rueda </a:t>
            </a:r>
            <a:r>
              <a:rPr lang="en-US" dirty="0" err="1"/>
              <a:t>flotante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7885" y="3909535"/>
            <a:ext cx="225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Rueda </a:t>
            </a:r>
            <a:r>
              <a:rPr lang="en-US" dirty="0" err="1"/>
              <a:t>desalineada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87885" y="1611868"/>
            <a:ext cx="2256033" cy="2307025"/>
            <a:chOff x="3887885" y="1611868"/>
            <a:chExt cx="2256033" cy="23070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7885" y="1611868"/>
              <a:ext cx="2256033" cy="2307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" name="Straight Connector 16"/>
            <p:cNvCxnSpPr/>
            <p:nvPr/>
          </p:nvCxnSpPr>
          <p:spPr>
            <a:xfrm flipH="1">
              <a:off x="5052080" y="1782411"/>
              <a:ext cx="1" cy="14186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641544" y="1782411"/>
              <a:ext cx="609600" cy="14186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912831" y="3745468"/>
            <a:ext cx="190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Ruedas</a:t>
            </a:r>
            <a:r>
              <a:rPr lang="en-US" dirty="0"/>
              <a:t> </a:t>
            </a:r>
            <a:r>
              <a:rPr lang="en-US" dirty="0" err="1"/>
              <a:t>delanteras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1000" y="950999"/>
            <a:ext cx="2971800" cy="2796988"/>
            <a:chOff x="381000" y="1371600"/>
            <a:chExt cx="2971800" cy="27969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000" y="1371600"/>
              <a:ext cx="2971800" cy="27969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Oval 22"/>
            <p:cNvSpPr/>
            <p:nvPr/>
          </p:nvSpPr>
          <p:spPr>
            <a:xfrm>
              <a:off x="533401" y="3079782"/>
              <a:ext cx="914400" cy="10888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000" y="4724400"/>
            <a:ext cx="2257718" cy="1366702"/>
            <a:chOff x="4953000" y="4724400"/>
            <a:chExt cx="2257718" cy="13667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3000" y="4724400"/>
              <a:ext cx="2257718" cy="13667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5243992" y="5001219"/>
              <a:ext cx="1966726" cy="9052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82228" y="3934110"/>
            <a:ext cx="226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Tapa </a:t>
            </a:r>
            <a:r>
              <a:rPr lang="en-US" dirty="0" err="1"/>
              <a:t>extraviada</a:t>
            </a:r>
            <a:endParaRPr lang="en-US" dirty="0"/>
          </a:p>
        </p:txBody>
      </p:sp>
      <p:pic>
        <p:nvPicPr>
          <p:cNvPr id="27" name="Picture 2" descr="D:\IMG_236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4114800"/>
            <a:ext cx="2971800" cy="2311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1000" y="6400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Inspeccione</a:t>
            </a:r>
            <a:r>
              <a:rPr lang="en-US" dirty="0"/>
              <a:t> el </a:t>
            </a:r>
            <a:r>
              <a:rPr lang="en-US" dirty="0" err="1"/>
              <a:t>desgaste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58076" y="1143000"/>
            <a:ext cx="553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problemas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29400" y="1600200"/>
            <a:ext cx="2216550" cy="2297492"/>
            <a:chOff x="6629400" y="1600200"/>
            <a:chExt cx="2216550" cy="229749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9400" y="1600200"/>
              <a:ext cx="2216550" cy="22974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Oval 20"/>
            <p:cNvSpPr/>
            <p:nvPr/>
          </p:nvSpPr>
          <p:spPr>
            <a:xfrm>
              <a:off x="7620000" y="1600200"/>
              <a:ext cx="4572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841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70" y="0"/>
            <a:ext cx="886823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>
                <a:latin typeface="+mj-lt"/>
                <a:cs typeface="Arial" pitchFamily="34" charset="0"/>
              </a:rPr>
              <a:t>Capacitación </a:t>
            </a:r>
            <a:r>
              <a:rPr lang="es-ES" sz="2800" b="1" dirty="0">
                <a:latin typeface="+mj-lt"/>
                <a:cs typeface="Arial" pitchFamily="34" charset="0"/>
              </a:rPr>
              <a:t>interactiva con recordatorios y recursos para llevar </a:t>
            </a:r>
            <a:r>
              <a:rPr lang="es-ES" sz="2800" b="1">
                <a:latin typeface="+mj-lt"/>
                <a:cs typeface="Arial" pitchFamily="34" charset="0"/>
              </a:rPr>
              <a:t>a casa.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pic>
        <p:nvPicPr>
          <p:cNvPr id="2051" name="Picture 3" descr="C:\Users\dcestau\AppData\Local\Microsoft\Windows\Temporary Internet Files\Content.IE5\YL3UB30C\MC9004316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041690"/>
            <a:ext cx="2892510" cy="289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10" y="1143000"/>
            <a:ext cx="318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Tarjetas</a:t>
            </a:r>
            <a:r>
              <a:rPr lang="en-US" sz="2000" dirty="0"/>
              <a:t> de </a:t>
            </a:r>
            <a:r>
              <a:rPr lang="en-US" sz="2000" dirty="0" err="1"/>
              <a:t>mantenimiento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50" y="3790890"/>
            <a:ext cx="318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Caja</a:t>
            </a:r>
            <a:r>
              <a:rPr lang="en-US" sz="2000" dirty="0"/>
              <a:t> de </a:t>
            </a:r>
            <a:r>
              <a:rPr lang="en-US" sz="2000" dirty="0" err="1"/>
              <a:t>herramientas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267200" y="2336026"/>
            <a:ext cx="3810000" cy="4250511"/>
            <a:chOff x="4953000" y="2095500"/>
            <a:chExt cx="3810000" cy="4250511"/>
          </a:xfrm>
        </p:grpSpPr>
        <p:pic>
          <p:nvPicPr>
            <p:cNvPr id="2053" name="Picture 5" descr="C:\Users\dcestau\AppData\Local\Microsoft\Windows\Temporary Internet Files\Content.IE5\Z2EV2A5W\MC910215965[1]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095500"/>
              <a:ext cx="37338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72200" y="3105089"/>
              <a:ext cx="18859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Recordatorios</a:t>
              </a:r>
              <a:r>
                <a:rPr lang="en-US" sz="2000" dirty="0"/>
                <a:t> de </a:t>
              </a:r>
              <a:r>
                <a:rPr lang="en-US" sz="2000" dirty="0" err="1"/>
                <a:t>mantenimiento</a:t>
              </a:r>
              <a:endParaRPr lang="en-US" sz="2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53000" y="4724400"/>
              <a:ext cx="12192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5964659">
              <a:off x="7029443" y="4616139"/>
              <a:ext cx="1295400" cy="21643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5964659">
              <a:off x="7556603" y="4866343"/>
              <a:ext cx="1295400" cy="1082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43110"/>
            <a:ext cx="3120983" cy="2074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86" y="-4780"/>
            <a:ext cx="913311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Las ruedas delanteras tienen que girar libremente. Los baleros desgastados harán la silla de ruedas más difícil de maniobrar.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7514" y="1430296"/>
            <a:ext cx="5487685" cy="4592408"/>
            <a:chOff x="152400" y="3918086"/>
            <a:chExt cx="3131662" cy="2596446"/>
          </a:xfrm>
        </p:grpSpPr>
        <p:pic>
          <p:nvPicPr>
            <p:cNvPr id="4" name="Picture 3" descr="m1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4067482"/>
              <a:ext cx="3131662" cy="2447050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9" name="Circular Arrow 8"/>
            <p:cNvSpPr/>
            <p:nvPr/>
          </p:nvSpPr>
          <p:spPr>
            <a:xfrm rot="6279819">
              <a:off x="1737491" y="5080723"/>
              <a:ext cx="1066800" cy="1046856"/>
            </a:xfrm>
            <a:prstGeom prst="circular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ircular Arrow 10"/>
            <p:cNvSpPr/>
            <p:nvPr/>
          </p:nvSpPr>
          <p:spPr>
            <a:xfrm rot="12955899">
              <a:off x="1461165" y="3918086"/>
              <a:ext cx="1066800" cy="1046856"/>
            </a:xfrm>
            <a:prstGeom prst="circular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27514" y="6031468"/>
            <a:ext cx="548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Gire la rueda y el ensamble.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71356" y="1433697"/>
            <a:ext cx="1067444" cy="1233303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55470" y="3944595"/>
            <a:ext cx="658160" cy="779805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10716" y="2828302"/>
            <a:ext cx="329080" cy="389903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290150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049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/>
              <a:t>Las ruedas anti volcamiento dañadas pueden aumentar el riesgo de un accidente de vuelco.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" y="2559485"/>
            <a:ext cx="2971800" cy="2796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695" y="1871882"/>
            <a:ext cx="2622550" cy="17483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696" y="3738783"/>
            <a:ext cx="2643549" cy="1762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6705784" y="2539432"/>
            <a:ext cx="762000" cy="293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55505">
            <a:off x="7299131" y="3997895"/>
            <a:ext cx="1235563" cy="327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105425">
            <a:off x="6850003" y="4956344"/>
            <a:ext cx="1235563" cy="327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72696" y="5498068"/>
            <a:ext cx="264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Revise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aseguran</a:t>
            </a:r>
            <a:r>
              <a:rPr lang="en-US" dirty="0"/>
              <a:t> </a:t>
            </a:r>
            <a:r>
              <a:rPr lang="en-US" dirty="0" err="1"/>
              <a:t>adecuadamente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16186" y="3957979"/>
            <a:ext cx="684214" cy="929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63737" y="3987486"/>
            <a:ext cx="2179863" cy="2131597"/>
            <a:chOff x="5409469" y="1600200"/>
            <a:chExt cx="2992402" cy="21336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09469" y="1600200"/>
              <a:ext cx="2992402" cy="2133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5867400" y="2667000"/>
              <a:ext cx="112471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934200" y="2895600"/>
              <a:ext cx="9906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577840" y="2628900"/>
              <a:ext cx="2743200" cy="3048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 err="1">
                  <a:solidFill>
                    <a:srgbClr val="FF0000"/>
                  </a:solidFill>
                </a:rPr>
                <a:t>Diferencia</a:t>
              </a:r>
              <a:r>
                <a:rPr lang="en-US" sz="1400" dirty="0">
                  <a:solidFill>
                    <a:srgbClr val="FF0000"/>
                  </a:solidFill>
                </a:rPr>
                <a:t> de </a:t>
              </a:r>
              <a:r>
                <a:rPr lang="en-US" sz="1400" dirty="0" err="1">
                  <a:solidFill>
                    <a:srgbClr val="FF0000"/>
                  </a:solidFill>
                </a:rPr>
                <a:t>altura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6957001" y="2667000"/>
              <a:ext cx="1" cy="457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959323" y="2849880"/>
              <a:ext cx="1012" cy="457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3763737" y="3380115"/>
            <a:ext cx="2027464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/>
              <a:t>Girando</a:t>
            </a:r>
            <a:r>
              <a:rPr lang="en-US" sz="1800" dirty="0"/>
              <a:t> </a:t>
            </a:r>
            <a:r>
              <a:rPr lang="en-US" sz="1800" dirty="0" err="1"/>
              <a:t>las</a:t>
            </a:r>
            <a:r>
              <a:rPr lang="en-US" sz="1800" dirty="0"/>
              <a:t> </a:t>
            </a:r>
            <a:r>
              <a:rPr lang="en-US" sz="1800" dirty="0" err="1"/>
              <a:t>ruedas</a:t>
            </a:r>
            <a:endParaRPr lang="en-US" sz="1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93906" y="1219200"/>
            <a:ext cx="1997294" cy="2193572"/>
            <a:chOff x="6362267" y="3886200"/>
            <a:chExt cx="2446336" cy="2667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2267" y="3886200"/>
              <a:ext cx="2446336" cy="2667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8" name="Curved Down Arrow 27"/>
            <p:cNvSpPr/>
            <p:nvPr/>
          </p:nvSpPr>
          <p:spPr>
            <a:xfrm rot="17797228">
              <a:off x="7228251" y="4792514"/>
              <a:ext cx="701073" cy="33651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467100" y="6119083"/>
            <a:ext cx="280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Revise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ajustan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altura</a:t>
            </a:r>
            <a:r>
              <a:rPr lang="en-US" dirty="0"/>
              <a:t> </a:t>
            </a:r>
            <a:r>
              <a:rPr lang="en-US" dirty="0" err="1"/>
              <a:t>uniforme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71570" y="6488668"/>
            <a:ext cx="211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REVISIÓN MENSUAL</a:t>
            </a:r>
          </a:p>
        </p:txBody>
      </p:sp>
    </p:spTree>
    <p:extLst>
      <p:ext uri="{BB962C8B-B14F-4D97-AF65-F5344CB8AC3E}">
        <p14:creationId xmlns:p14="http://schemas.microsoft.com/office/powerpoint/2010/main" val="1836296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Un cojín dañado puede aumentar el riesgo de desarrollar una escara por presión.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pic>
        <p:nvPicPr>
          <p:cNvPr id="8" name="Picture 7" descr="m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22" y="3957953"/>
            <a:ext cx="2680413" cy="2168081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0243" name="Picture 3" descr="D:\IMG_24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323" y="1066800"/>
            <a:ext cx="2710845" cy="24987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6135469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Abra la cubierta y revise  el cojín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43020" y="1024472"/>
            <a:ext cx="2714474" cy="2480728"/>
            <a:chOff x="756694" y="4224872"/>
            <a:chExt cx="2714474" cy="2480728"/>
          </a:xfrm>
        </p:grpSpPr>
        <p:sp>
          <p:nvSpPr>
            <p:cNvPr id="6" name="TextBox 5"/>
            <p:cNvSpPr txBox="1"/>
            <p:nvPr/>
          </p:nvSpPr>
          <p:spPr>
            <a:xfrm>
              <a:off x="756694" y="6336268"/>
              <a:ext cx="2714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Cubierta</a:t>
              </a:r>
              <a:r>
                <a:rPr lang="en-US" dirty="0"/>
                <a:t> </a:t>
              </a:r>
              <a:r>
                <a:rPr lang="en-US" dirty="0" err="1"/>
                <a:t>rota</a:t>
              </a:r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2523"/>
            <a:stretch/>
          </p:blipFill>
          <p:spPr>
            <a:xfrm>
              <a:off x="756694" y="4224872"/>
              <a:ext cx="2714474" cy="2105150"/>
            </a:xfrm>
            <a:prstGeom prst="rect">
              <a:avLst/>
            </a:prstGeom>
            <a:ln>
              <a:solidFill>
                <a:srgbClr val="223C5C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1143000" y="4724400"/>
              <a:ext cx="609600" cy="685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2558" y="3700131"/>
            <a:ext cx="2754936" cy="2776869"/>
            <a:chOff x="4802558" y="914400"/>
            <a:chExt cx="2754936" cy="277686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6030" y="996516"/>
              <a:ext cx="2667000" cy="20002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Oval 16"/>
            <p:cNvSpPr/>
            <p:nvPr/>
          </p:nvSpPr>
          <p:spPr>
            <a:xfrm>
              <a:off x="6477000" y="1676400"/>
              <a:ext cx="735179" cy="90519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53000" y="914400"/>
              <a:ext cx="735179" cy="14519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02558" y="3044938"/>
              <a:ext cx="2754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Espuma del forro deteriorada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3516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Revise la cubierta del cojín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3657600" y="1371600"/>
            <a:ext cx="381000" cy="3886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71570" y="6488668"/>
            <a:ext cx="235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SEMANAL</a:t>
            </a:r>
          </a:p>
        </p:txBody>
      </p:sp>
    </p:spTree>
    <p:extLst>
      <p:ext uri="{BB962C8B-B14F-4D97-AF65-F5344CB8AC3E}">
        <p14:creationId xmlns:p14="http://schemas.microsoft.com/office/powerpoint/2010/main" val="636370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0 Imagen" descr="asiento.jpg"/>
          <p:cNvPicPr/>
          <p:nvPr/>
        </p:nvPicPr>
        <p:blipFill rotWithShape="1">
          <a:blip r:embed="rId3" cstate="print"/>
          <a:srcRect l="17650" r="29660" b="35777"/>
          <a:stretch/>
        </p:blipFill>
        <p:spPr>
          <a:xfrm>
            <a:off x="6854237" y="5185093"/>
            <a:ext cx="1332548" cy="1358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Cushion and Cover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232" y="5261978"/>
            <a:ext cx="2419349" cy="1532960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1055575"/>
            <a:ext cx="2274355" cy="1763825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79"/>
          <a:stretch/>
        </p:blipFill>
        <p:spPr>
          <a:xfrm>
            <a:off x="6133907" y="1040618"/>
            <a:ext cx="2324294" cy="1778782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50" y="3248277"/>
            <a:ext cx="2266950" cy="1655696"/>
          </a:xfrm>
          <a:prstGeom prst="rect">
            <a:avLst/>
          </a:prstGeom>
          <a:ln>
            <a:solidFill>
              <a:srgbClr val="223C5C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La inspección de la condición del cojín varía con el tipo de cojín.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6401" y="685800"/>
            <a:ext cx="472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Cojines</a:t>
            </a:r>
            <a:r>
              <a:rPr lang="en-US" dirty="0"/>
              <a:t> de </a:t>
            </a:r>
            <a:r>
              <a:rPr lang="en-US" dirty="0" err="1"/>
              <a:t>aire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2819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Cojines de gel</a:t>
            </a:r>
            <a:endParaRPr lang="en-US" dirty="0"/>
          </a:p>
        </p:txBody>
      </p:sp>
      <p:pic>
        <p:nvPicPr>
          <p:cNvPr id="19" name="Picture 2" descr="D:\IMG_2410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399" y="2679493"/>
            <a:ext cx="3097677" cy="30355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812" y="5715000"/>
            <a:ext cx="322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Remueva la cubierta para inspeccionar al cojín.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232" y="4901606"/>
            <a:ext cx="243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Coj</a:t>
            </a:r>
            <a:r>
              <a:rPr lang="es-ES" dirty="0"/>
              <a:t>í</a:t>
            </a:r>
            <a:r>
              <a:rPr lang="es-MX" dirty="0"/>
              <a:t>n de espuma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736400" y="3248276"/>
            <a:ext cx="2271755" cy="1619942"/>
            <a:chOff x="3736400" y="3248276"/>
            <a:chExt cx="2271755" cy="1619942"/>
          </a:xfrm>
        </p:grpSpPr>
        <p:pic>
          <p:nvPicPr>
            <p:cNvPr id="2050" name="Picture 2" descr="Z:\HERL\Projects\Maintenance Training (Pearlman)\WAC\RevisedVersion\Training\Power WeMAT Training\IMG_1934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026" r="11678"/>
            <a:stretch/>
          </p:blipFill>
          <p:spPr bwMode="auto">
            <a:xfrm>
              <a:off x="3736400" y="3248276"/>
              <a:ext cx="2271755" cy="1619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267200" y="3505200"/>
              <a:ext cx="1450400" cy="5709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771570" y="6488668"/>
            <a:ext cx="235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SEMANAL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489264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Asiento </a:t>
            </a:r>
            <a:r>
              <a:rPr lang="es-MX" dirty="0" err="1"/>
              <a:t>posicionador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97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1" grpId="1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pic>
        <p:nvPicPr>
          <p:cNvPr id="5" name="Picture 4" descr="m10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878" y="856451"/>
            <a:ext cx="2164036" cy="2648749"/>
          </a:xfrm>
          <a:prstGeom prst="rect">
            <a:avLst/>
          </a:prstGeom>
          <a:ln>
            <a:solidFill>
              <a:srgbClr val="223C5C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-39707"/>
            <a:ext cx="92964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cs typeface="Arial" pitchFamily="34" charset="0"/>
              </a:rPr>
              <a:t>Cuando los apoya pies están sueltos se pueden sacudir, caer o fallar.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258" y="3962400"/>
            <a:ext cx="2872142" cy="1914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32651"/>
            <a:ext cx="3973124" cy="2648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1000" y="3516868"/>
            <a:ext cx="39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Apoya</a:t>
            </a:r>
            <a:r>
              <a:rPr lang="en-US" dirty="0"/>
              <a:t> pies </a:t>
            </a:r>
            <a:r>
              <a:rPr lang="en-US" dirty="0" err="1"/>
              <a:t>rígido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75473" y="3505200"/>
            <a:ext cx="248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Apoya</a:t>
            </a:r>
            <a:r>
              <a:rPr lang="en-US" dirty="0"/>
              <a:t> pies </a:t>
            </a:r>
            <a:r>
              <a:rPr lang="en-US" dirty="0" err="1"/>
              <a:t>abatible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6919186" y="2842516"/>
            <a:ext cx="53691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69"/>
          <a:stretch/>
        </p:blipFill>
        <p:spPr>
          <a:xfrm>
            <a:off x="381000" y="3962400"/>
            <a:ext cx="3973124" cy="19147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val 16"/>
          <p:cNvSpPr/>
          <p:nvPr/>
        </p:nvSpPr>
        <p:spPr>
          <a:xfrm>
            <a:off x="1219200" y="5349773"/>
            <a:ext cx="462087" cy="441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5816428"/>
            <a:ext cx="39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Apoya pies con una grieta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81258" y="5867400"/>
            <a:ext cx="287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Apoya</a:t>
            </a:r>
            <a:r>
              <a:rPr lang="en-US" dirty="0"/>
              <a:t> pies </a:t>
            </a:r>
            <a:r>
              <a:rPr lang="en-US" dirty="0" err="1"/>
              <a:t>abatible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3244219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38" y="1302494"/>
            <a:ext cx="2455462" cy="22997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m10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302495"/>
            <a:ext cx="2515007" cy="2299714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0" y="4231013"/>
            <a:ext cx="2635223" cy="175681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3460032" y="1297387"/>
            <a:ext cx="2341658" cy="2299717"/>
            <a:chOff x="3431181" y="567235"/>
            <a:chExt cx="2341658" cy="2299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31181" y="567235"/>
              <a:ext cx="2341658" cy="229971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0" name="Down Arrow 19"/>
            <p:cNvSpPr/>
            <p:nvPr/>
          </p:nvSpPr>
          <p:spPr>
            <a:xfrm rot="10800000">
              <a:off x="3811629" y="942292"/>
              <a:ext cx="655320" cy="1191307"/>
            </a:xfrm>
            <a:prstGeom prst="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70960" y="4215772"/>
            <a:ext cx="1965960" cy="1804028"/>
            <a:chOff x="609600" y="3480514"/>
            <a:chExt cx="1965960" cy="180402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" y="3480514"/>
              <a:ext cx="1965960" cy="18040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ight Arrow 20"/>
            <p:cNvSpPr/>
            <p:nvPr/>
          </p:nvSpPr>
          <p:spPr>
            <a:xfrm>
              <a:off x="762000" y="4108205"/>
              <a:ext cx="609600" cy="533400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04560" y="4231014"/>
            <a:ext cx="1920240" cy="1788786"/>
            <a:chOff x="7010400" y="3495755"/>
            <a:chExt cx="1920240" cy="17887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0400" y="3495755"/>
              <a:ext cx="1920240" cy="1788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Circular Arrow 21"/>
            <p:cNvSpPr/>
            <p:nvPr/>
          </p:nvSpPr>
          <p:spPr>
            <a:xfrm rot="4199783" flipH="1">
              <a:off x="7285286" y="3649814"/>
              <a:ext cx="1538818" cy="127173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895902"/>
                <a:gd name="adj5" fmla="val 125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Circular Arrow 25"/>
          <p:cNvSpPr/>
          <p:nvPr/>
        </p:nvSpPr>
        <p:spPr>
          <a:xfrm rot="11834623" flipH="1">
            <a:off x="6232070" y="1165593"/>
            <a:ext cx="1538818" cy="127173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895902"/>
              <a:gd name="adj5" fmla="val 1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938" y="914400"/>
            <a:ext cx="778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Apoya</a:t>
            </a:r>
            <a:r>
              <a:rPr lang="en-US" dirty="0"/>
              <a:t> </a:t>
            </a:r>
            <a:r>
              <a:rPr lang="en-US" dirty="0" err="1"/>
              <a:t>brazo</a:t>
            </a:r>
            <a:r>
              <a:rPr lang="en-US" dirty="0"/>
              <a:t> </a:t>
            </a:r>
            <a:r>
              <a:rPr lang="en-US" dirty="0" err="1"/>
              <a:t>desmontable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27760" y="38216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Apoya</a:t>
            </a:r>
            <a:r>
              <a:rPr lang="en-US" dirty="0"/>
              <a:t> </a:t>
            </a:r>
            <a:r>
              <a:rPr lang="en-US" dirty="0" err="1"/>
              <a:t>brazo</a:t>
            </a:r>
            <a:r>
              <a:rPr lang="en-US" dirty="0"/>
              <a:t> </a:t>
            </a:r>
            <a:r>
              <a:rPr lang="en-US" dirty="0" err="1"/>
              <a:t>abatible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92964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/>
              <a:t>Los apoya brazos sueltos pueden poner a los usuarios en riesgo de caídas durante los traslados.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2369376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54352"/>
            <a:ext cx="85344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Un respaldo deteriorado puede promover la mala postura de la espalda.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pic>
        <p:nvPicPr>
          <p:cNvPr id="8" name="Picture 7" descr="m1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1371600"/>
            <a:ext cx="2282644" cy="1642727"/>
          </a:xfrm>
          <a:prstGeom prst="rect">
            <a:avLst/>
          </a:prstGeom>
          <a:ln>
            <a:solidFill>
              <a:srgbClr val="223C5C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 descr="D:\IMG_242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3733800"/>
            <a:ext cx="2743200" cy="21063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648" y="1371600"/>
            <a:ext cx="2071854" cy="1642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71600" y="2983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Tensión</a:t>
            </a:r>
            <a:r>
              <a:rPr lang="en-US" dirty="0"/>
              <a:t> </a:t>
            </a:r>
            <a:r>
              <a:rPr lang="en-US" dirty="0" err="1"/>
              <a:t>ajustable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85648" y="3014327"/>
            <a:ext cx="20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Respaldo</a:t>
            </a:r>
            <a:r>
              <a:rPr lang="en-US" dirty="0"/>
              <a:t> </a:t>
            </a:r>
            <a:r>
              <a:rPr lang="en-US" dirty="0" err="1"/>
              <a:t>rígido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539192" y="3733800"/>
            <a:ext cx="2614208" cy="2514600"/>
            <a:chOff x="1778287" y="4876800"/>
            <a:chExt cx="2614208" cy="2514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78287" y="4876800"/>
              <a:ext cx="2614208" cy="21336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2030258" y="7022068"/>
              <a:ext cx="2273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…</a:t>
              </a:r>
              <a:r>
                <a:rPr lang="en-US" dirty="0" err="1"/>
                <a:t>Apriete</a:t>
              </a:r>
              <a:r>
                <a:rPr lang="en-US" dirty="0"/>
                <a:t> la </a:t>
              </a:r>
              <a:r>
                <a:rPr lang="en-US" dirty="0" err="1"/>
                <a:t>tornillería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57898" y="1359932"/>
            <a:ext cx="2274630" cy="2012059"/>
            <a:chOff x="6705600" y="3175821"/>
            <a:chExt cx="2274630" cy="20120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5457"/>
            <a:stretch/>
          </p:blipFill>
          <p:spPr>
            <a:xfrm>
              <a:off x="6705600" y="3175821"/>
              <a:ext cx="2274630" cy="164272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5" name="Oval 24"/>
            <p:cNvSpPr/>
            <p:nvPr/>
          </p:nvSpPr>
          <p:spPr>
            <a:xfrm>
              <a:off x="6909222" y="3339889"/>
              <a:ext cx="1206080" cy="9277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27459" y="4818548"/>
              <a:ext cx="225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Respaldo</a:t>
              </a:r>
              <a:r>
                <a:rPr lang="en-US" dirty="0"/>
                <a:t> </a:t>
              </a:r>
              <a:r>
                <a:rPr lang="en-US" dirty="0" err="1"/>
                <a:t>ergonómico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23076" y="5830669"/>
            <a:ext cx="238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Revise los tubos y la tornillería del respaldo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71600" y="990600"/>
            <a:ext cx="696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respaldos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398" y="4786974"/>
            <a:ext cx="121920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6200" y="4431268"/>
            <a:ext cx="15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suelto</a:t>
            </a:r>
            <a:r>
              <a:rPr lang="en-US" dirty="0"/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4015716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265330"/>
            <a:ext cx="2074305" cy="1382870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474" y="3265330"/>
            <a:ext cx="2074304" cy="1382869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474" y="3265330"/>
            <a:ext cx="2074305" cy="1382870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625" y="3265330"/>
            <a:ext cx="2074305" cy="1382870"/>
          </a:xfrm>
          <a:prstGeom prst="rect">
            <a:avLst/>
          </a:prstGeom>
          <a:ln>
            <a:solidFill>
              <a:srgbClr val="223C5C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0" y="-54352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cs typeface="Calibri"/>
              </a:rPr>
              <a:t>Un respaldo plegable dañado pueden ser peligroso para el usuarios durante los traslados.</a:t>
            </a:r>
            <a:endParaRPr lang="en-US" sz="2800" b="1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5247077"/>
            <a:ext cx="2073484" cy="1382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 descr="D:\IMG_242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1055231"/>
            <a:ext cx="2153343" cy="18403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IMG_2420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1200" y="1032741"/>
            <a:ext cx="2286000" cy="1836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21224" y="2831068"/>
            <a:ext cx="559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Revise que el mecanismo de plegar se abre correctamente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19799" y="4583668"/>
            <a:ext cx="589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Revise que el mecanismo de plegar se asegura correctamente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8800" y="522106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Pin </a:t>
            </a:r>
            <a:r>
              <a:rPr lang="en-US" dirty="0" err="1"/>
              <a:t>torcido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no se </a:t>
            </a:r>
            <a:r>
              <a:rPr lang="en-US" dirty="0" err="1"/>
              <a:t>asegura</a:t>
            </a:r>
            <a:r>
              <a:rPr lang="en-US" dirty="0"/>
              <a:t> </a:t>
            </a:r>
            <a:r>
              <a:rPr lang="en-US" dirty="0" err="1"/>
              <a:t>correctamente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19600" y="5562600"/>
            <a:ext cx="685800" cy="5334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2616620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493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cs typeface="Calibri"/>
              </a:rPr>
              <a:t>Un asiento deteriorado puede promover mala postura e incrementar el riesgo de desarrollas úlceras por presión. 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pic>
        <p:nvPicPr>
          <p:cNvPr id="7" name="Picture 6" descr="m1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600200"/>
            <a:ext cx="2508447" cy="1902436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9" name="Picture 8" descr="m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4419600"/>
            <a:ext cx="1553496" cy="1528838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3" name="Picture 12" descr="m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419600"/>
            <a:ext cx="1602722" cy="1528838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2290" name="Picture 2" descr="D:\IMG_06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1" y="1600199"/>
            <a:ext cx="2577000" cy="19326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600200"/>
            <a:ext cx="28575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943600" y="3516868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Tapicería floja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5943600"/>
            <a:ext cx="35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Revise la </a:t>
            </a:r>
            <a:r>
              <a:rPr lang="en-US" dirty="0" err="1"/>
              <a:t>tornillería</a:t>
            </a:r>
            <a:r>
              <a:rPr lang="en-US" dirty="0"/>
              <a:t> o </a:t>
            </a:r>
            <a:r>
              <a:rPr lang="en-US" dirty="0" err="1"/>
              <a:t>remaches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532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Revise la condición de la tapicería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2724606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supports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Powered Wheelchair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807AE5D2-5C3C-4C7E-93C0-98B294EB3488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069429"/>
            <a:ext cx="3653657" cy="2435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066800"/>
            <a:ext cx="3252120" cy="2168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234879"/>
            <a:ext cx="3252120" cy="216808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1126039" y="3971458"/>
            <a:ext cx="2514600" cy="2404333"/>
            <a:chOff x="1238866" y="3585433"/>
            <a:chExt cx="2758432" cy="26860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5000"/>
                      </a14:imgEffect>
                      <a14:imgEffect>
                        <a14:brightnessContrast bright="20000" contras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8866" y="3585433"/>
              <a:ext cx="2758432" cy="26860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1238866" y="4267200"/>
              <a:ext cx="1580534" cy="12954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-2477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cs typeface="Arial" pitchFamily="34" charset="0"/>
              </a:rPr>
              <a:t>Soportes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posturales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flojos</a:t>
            </a:r>
            <a:r>
              <a:rPr lang="en-US" sz="2800" b="1" dirty="0">
                <a:cs typeface="Arial" pitchFamily="34" charset="0"/>
              </a:rPr>
              <a:t> o </a:t>
            </a:r>
            <a:r>
              <a:rPr lang="en-US" sz="2800" b="1" dirty="0" err="1">
                <a:cs typeface="Arial" pitchFamily="34" charset="0"/>
              </a:rPr>
              <a:t>dañados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pueden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causar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posturas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inadecuadas</a:t>
            </a:r>
            <a:r>
              <a:rPr lang="en-US" sz="2800" b="1" dirty="0">
                <a:cs typeface="Arial" pitchFamily="34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4148" y="5392073"/>
            <a:ext cx="287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Soportes</a:t>
            </a:r>
            <a:r>
              <a:rPr lang="en-US" dirty="0"/>
              <a:t> de </a:t>
            </a:r>
            <a:r>
              <a:rPr lang="en-US" dirty="0" err="1"/>
              <a:t>tronco</a:t>
            </a:r>
            <a:r>
              <a:rPr lang="en-US" dirty="0"/>
              <a:t> </a:t>
            </a:r>
            <a:r>
              <a:rPr lang="en-US" dirty="0" err="1"/>
              <a:t>abatibles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5631" y="3519589"/>
            <a:ext cx="378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Soporte</a:t>
            </a:r>
            <a:r>
              <a:rPr lang="en-US" dirty="0"/>
              <a:t> de </a:t>
            </a:r>
            <a:r>
              <a:rPr lang="en-US" dirty="0" err="1"/>
              <a:t>pierna</a:t>
            </a:r>
            <a:r>
              <a:rPr lang="en-US" dirty="0"/>
              <a:t> con </a:t>
            </a:r>
            <a:r>
              <a:rPr lang="en-US" dirty="0" err="1"/>
              <a:t>tornillo</a:t>
            </a:r>
            <a:r>
              <a:rPr lang="en-US" dirty="0"/>
              <a:t> </a:t>
            </a:r>
            <a:r>
              <a:rPr lang="en-US" dirty="0" err="1"/>
              <a:t>perdido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57172" y="6368534"/>
            <a:ext cx="105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Abductor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0" y="3234879"/>
            <a:ext cx="1087939" cy="284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0400" y="1671549"/>
            <a:ext cx="914400" cy="1147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21445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3111"/>
            <a:ext cx="8763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err="1">
                <a:latin typeface="+mj-lt"/>
                <a:cs typeface="Arial" pitchFamily="34" charset="0"/>
              </a:rPr>
              <a:t>Objetivos</a:t>
            </a:r>
            <a:r>
              <a:rPr lang="en-US" sz="4000" b="1" dirty="0">
                <a:latin typeface="+mj-lt"/>
                <a:cs typeface="Arial" pitchFamily="34" charset="0"/>
              </a:rPr>
              <a:t> de </a:t>
            </a:r>
            <a:r>
              <a:rPr lang="en-US" sz="4000" b="1" dirty="0" err="1">
                <a:latin typeface="+mj-lt"/>
                <a:cs typeface="Arial" pitchFamily="34" charset="0"/>
              </a:rPr>
              <a:t>aprendizaje</a:t>
            </a:r>
            <a:endParaRPr lang="en-US" sz="4000" b="1" dirty="0"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534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000" dirty="0">
                <a:latin typeface="+mj-lt"/>
                <a:cs typeface="Arial" pitchFamily="34" charset="0"/>
              </a:rPr>
              <a:t>Reconocer la importancia de realizarle mantenimiento a la sillas de ruedas</a:t>
            </a:r>
            <a:endParaRPr lang="en-US" sz="3000" dirty="0">
              <a:latin typeface="+mj-lt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000" dirty="0">
              <a:latin typeface="+mj-lt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000" dirty="0">
                <a:latin typeface="+mj-lt"/>
                <a:cs typeface="Arial" pitchFamily="34" charset="0"/>
              </a:rPr>
              <a:t>Nombrar la frecuencia apropiada para realizar las tareas de mantenimiento a la sillas de ruedas</a:t>
            </a:r>
            <a:endParaRPr lang="en-US" sz="3000" dirty="0">
              <a:latin typeface="+mj-lt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000" dirty="0">
              <a:latin typeface="+mj-lt"/>
              <a:cs typeface="Arial" pitchFamily="34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s-ES" sz="3000" dirty="0">
                <a:latin typeface="+mj-lt"/>
                <a:cs typeface="Arial" pitchFamily="34" charset="0"/>
              </a:rPr>
              <a:t>Demostrar cómo realizar el mantenimiento de la sillas de ruedas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endParaRPr lang="en-US" sz="3000" dirty="0">
              <a:latin typeface="+mj-lt"/>
              <a:cs typeface="Arial" pitchFamily="34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+mj-lt"/>
                <a:cs typeface="Arial" pitchFamily="34" charset="0"/>
              </a:rPr>
              <a:t>Demostrar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cómo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identificar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problemas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técnicos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comunes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en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las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sillas</a:t>
            </a:r>
            <a:r>
              <a:rPr lang="en-US" sz="3000" dirty="0">
                <a:latin typeface="+mj-lt"/>
                <a:cs typeface="Arial" pitchFamily="34" charset="0"/>
              </a:rPr>
              <a:t> de </a:t>
            </a:r>
            <a:r>
              <a:rPr lang="en-US" sz="3000" dirty="0" err="1">
                <a:latin typeface="+mj-lt"/>
                <a:cs typeface="Arial" pitchFamily="34" charset="0"/>
              </a:rPr>
              <a:t>ruedas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458200" cy="2585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74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47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Un cinturón de seguridad deteriorado o una hebilla rota pueden causar que el usuario se caiga.</a:t>
            </a:r>
          </a:p>
        </p:txBody>
      </p:sp>
      <p:pic>
        <p:nvPicPr>
          <p:cNvPr id="8" name="Picture 7" descr="p16b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297" y="4343398"/>
            <a:ext cx="2368347" cy="2112751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0" name="Picture 9" descr="m1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56"/>
          <a:stretch/>
        </p:blipFill>
        <p:spPr>
          <a:xfrm>
            <a:off x="3330616" y="1469186"/>
            <a:ext cx="2079583" cy="2276281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1" name="Picture 10" descr="m16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82"/>
          <a:stretch/>
        </p:blipFill>
        <p:spPr>
          <a:xfrm>
            <a:off x="1238250" y="1469187"/>
            <a:ext cx="1870094" cy="2276281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080" y="4343398"/>
            <a:ext cx="2063552" cy="212532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6054004" y="1447800"/>
            <a:ext cx="2461102" cy="4060984"/>
            <a:chOff x="6054004" y="1215844"/>
            <a:chExt cx="2461102" cy="40609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38729" y="1831119"/>
              <a:ext cx="3691652" cy="24611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488086" y="4907496"/>
              <a:ext cx="128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Velcro y aro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781800" y="2630522"/>
              <a:ext cx="1202905" cy="148427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22782" y="647700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Examine la tornillería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080" y="3745468"/>
            <a:ext cx="470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Comprueba que abrocha y desabrocha apropiadamente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1060520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9707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cs typeface="Arial" pitchFamily="34" charset="0"/>
              </a:rPr>
              <a:t>El protector de ropa debe colocarse correctamente y no tener grietas.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pic>
        <p:nvPicPr>
          <p:cNvPr id="5" name="Picture 4" descr="m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743200"/>
            <a:ext cx="3215796" cy="2143864"/>
          </a:xfrm>
          <a:prstGeom prst="rect">
            <a:avLst/>
          </a:prstGeom>
          <a:ln>
            <a:solidFill>
              <a:srgbClr val="223C5C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4399" y="4267200"/>
            <a:ext cx="2743200" cy="2341756"/>
            <a:chOff x="5867400" y="1287250"/>
            <a:chExt cx="1873405" cy="13327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7400" y="1287250"/>
              <a:ext cx="1873405" cy="1332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Up Arrow 11"/>
            <p:cNvSpPr/>
            <p:nvPr/>
          </p:nvSpPr>
          <p:spPr>
            <a:xfrm>
              <a:off x="6781800" y="1447800"/>
              <a:ext cx="316023" cy="4572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533400" y="990600"/>
            <a:ext cx="3938978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dirty="0"/>
              <a:t>Revise que se puede quitar y poner en su lugar firmemente</a:t>
            </a:r>
            <a:endParaRPr lang="en-US" sz="1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676400"/>
            <a:ext cx="2743200" cy="2498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Oval 17"/>
          <p:cNvSpPr/>
          <p:nvPr/>
        </p:nvSpPr>
        <p:spPr>
          <a:xfrm>
            <a:off x="1752600" y="3048000"/>
            <a:ext cx="933266" cy="9565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34000" y="2286000"/>
            <a:ext cx="3352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Protector de </a:t>
            </a:r>
            <a:r>
              <a:rPr lang="en-US" sz="1800" dirty="0" err="1"/>
              <a:t>ropa</a:t>
            </a:r>
            <a:r>
              <a:rPr lang="en-US" sz="1800" dirty="0"/>
              <a:t> </a:t>
            </a:r>
            <a:r>
              <a:rPr lang="en-US" sz="1800" dirty="0" err="1"/>
              <a:t>agrietado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1378006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/>
              <a:t>Marcos agrietados, rotos o doblados pueden representar una amenaza para la seguridad y deben ser arreglados inmediatamente.</a:t>
            </a:r>
            <a:endParaRPr lang="en-US" sz="2800" b="1" dirty="0"/>
          </a:p>
        </p:txBody>
      </p:sp>
      <p:pic>
        <p:nvPicPr>
          <p:cNvPr id="4" name="Picture 3" descr="IMG_6028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038600"/>
            <a:ext cx="3238919" cy="215927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383268"/>
            <a:ext cx="3238919" cy="2159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542857" y="1307068"/>
            <a:ext cx="3004540" cy="2655332"/>
            <a:chOff x="5228657" y="3657600"/>
            <a:chExt cx="3004540" cy="2655332"/>
          </a:xfrm>
        </p:grpSpPr>
        <p:grpSp>
          <p:nvGrpSpPr>
            <p:cNvPr id="23" name="Group 22"/>
            <p:cNvGrpSpPr/>
            <p:nvPr/>
          </p:nvGrpSpPr>
          <p:grpSpPr>
            <a:xfrm>
              <a:off x="5867400" y="3657600"/>
              <a:ext cx="1840924" cy="2298888"/>
              <a:chOff x="5956378" y="3811258"/>
              <a:chExt cx="1840924" cy="229888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56378" y="3811258"/>
                <a:ext cx="1840924" cy="2298888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3" name="Right Arrow 2"/>
              <p:cNvSpPr/>
              <p:nvPr/>
            </p:nvSpPr>
            <p:spPr>
              <a:xfrm>
                <a:off x="7032980" y="3962400"/>
                <a:ext cx="272771" cy="17676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6347180" y="4350021"/>
                <a:ext cx="272771" cy="17676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6270980" y="4859562"/>
                <a:ext cx="272771" cy="17676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228657" y="5943600"/>
              <a:ext cx="3004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/>
                <a:t>Puntos de soldadura comunes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81600" y="4038600"/>
            <a:ext cx="1691054" cy="2210973"/>
            <a:chOff x="6995746" y="3677014"/>
            <a:chExt cx="1691054" cy="22109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5746" y="3677014"/>
              <a:ext cx="1691054" cy="22109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Oval 20"/>
            <p:cNvSpPr/>
            <p:nvPr/>
          </p:nvSpPr>
          <p:spPr>
            <a:xfrm>
              <a:off x="7688873" y="4210414"/>
              <a:ext cx="845525" cy="10063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06403" y="3587989"/>
            <a:ext cx="21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Inspeccione</a:t>
            </a:r>
            <a:r>
              <a:rPr lang="en-US" dirty="0"/>
              <a:t> el </a:t>
            </a:r>
            <a:r>
              <a:rPr lang="en-US" dirty="0" err="1"/>
              <a:t>marco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1823" y="6248400"/>
            <a:ext cx="3588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Inspeccione los puntos de soldadura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27817" y="6248400"/>
            <a:ext cx="206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Soldadura</a:t>
            </a:r>
            <a:r>
              <a:rPr lang="en-US" dirty="0"/>
              <a:t> </a:t>
            </a:r>
            <a:r>
              <a:rPr lang="en-US" dirty="0" err="1"/>
              <a:t>agrietada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425907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es-ES" sz="2800" b="1" dirty="0">
                <a:cs typeface="Calibri"/>
              </a:rPr>
              <a:t>Problemas con el mecanismo de tijera pueden causar que la silla de ruedas colapse y el usuario se lesione.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4195050"/>
            <a:ext cx="2737124" cy="1824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19100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583" y="419100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3137050" y="1157212"/>
            <a:ext cx="2869899" cy="2525348"/>
            <a:chOff x="273249" y="3066198"/>
            <a:chExt cx="3536751" cy="30704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249" y="3148928"/>
              <a:ext cx="3536751" cy="298768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685800" y="3066198"/>
              <a:ext cx="2743200" cy="16582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37050" y="3743404"/>
            <a:ext cx="286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Tijera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599" y="6031468"/>
            <a:ext cx="867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Revise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tijera</a:t>
            </a:r>
            <a:r>
              <a:rPr lang="en-US" dirty="0"/>
              <a:t> </a:t>
            </a:r>
            <a:r>
              <a:rPr lang="en-US" dirty="0" err="1"/>
              <a:t>funciona</a:t>
            </a:r>
            <a:r>
              <a:rPr lang="en-US" dirty="0"/>
              <a:t> </a:t>
            </a:r>
            <a:r>
              <a:rPr lang="en-US" dirty="0" err="1"/>
              <a:t>correctamente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774322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es-ES" sz="2800" b="1" dirty="0">
                <a:cs typeface="Calibri"/>
              </a:rPr>
              <a:t>Problemas con el mecanismo de basculación también pueden causar que la silla de ruedas colapse.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1570" y="6488668"/>
            <a:ext cx="235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SEMANAL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89254" y="5194078"/>
            <a:ext cx="1774371" cy="582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600" dirty="0"/>
              <a:t>SR con mecanismo de basculación</a:t>
            </a:r>
            <a:endParaRPr lang="en-US" sz="1600" dirty="0"/>
          </a:p>
        </p:txBody>
      </p:sp>
      <p:pic>
        <p:nvPicPr>
          <p:cNvPr id="17" name="Imagen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599"/>
            <a:ext cx="2362382" cy="3822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075489" y="5194078"/>
            <a:ext cx="2616132" cy="582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/>
              <a:t>Se puede ver el mecanismo debajo de la SR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42310" y="1371600"/>
            <a:ext cx="3082490" cy="3838574"/>
            <a:chOff x="5147110" y="2286000"/>
            <a:chExt cx="2169818" cy="2695574"/>
          </a:xfrm>
        </p:grpSpPr>
        <p:pic>
          <p:nvPicPr>
            <p:cNvPr id="19" name="Imagen 21" descr="C:\Documents and Settings\BlueDeep\Configuración local\Temp\Rar$DI38.296\WP_20150320_013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7110" y="2286000"/>
              <a:ext cx="2169818" cy="26955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" name="Oval 19"/>
            <p:cNvSpPr/>
            <p:nvPr/>
          </p:nvSpPr>
          <p:spPr>
            <a:xfrm rot="452409">
              <a:off x="5304558" y="3177519"/>
              <a:ext cx="1846205" cy="12160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1756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74" y="150928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Suspension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587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/>
              <a:t>Una suspensión dañada puede hacer la silla más difícil de conducir y menos estable mientras se maniobra sobre obstáculos.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1" y="6260068"/>
            <a:ext cx="377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Silla de </a:t>
            </a:r>
            <a:r>
              <a:rPr lang="en-US" dirty="0" err="1"/>
              <a:t>ruedas</a:t>
            </a:r>
            <a:r>
              <a:rPr lang="en-US" dirty="0"/>
              <a:t> con </a:t>
            </a:r>
            <a:r>
              <a:rPr lang="en-US" dirty="0" err="1"/>
              <a:t>suspensión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50555" y="3733800"/>
            <a:ext cx="3438492" cy="2739937"/>
            <a:chOff x="5058455" y="3886200"/>
            <a:chExt cx="3438492" cy="27399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8455" y="3886200"/>
              <a:ext cx="1723819" cy="273993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997819" y="4957200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Amortiguador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 rot="10800000">
              <a:off x="5994519" y="5000078"/>
              <a:ext cx="990600" cy="3264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97820" y="5506417"/>
              <a:ext cx="939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Resorte</a:t>
              </a:r>
              <a:endParaRPr lang="en-US" dirty="0"/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5994519" y="5549295"/>
              <a:ext cx="990600" cy="3264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" y="1752600"/>
            <a:ext cx="3773121" cy="4507468"/>
            <a:chOff x="609600" y="1752600"/>
            <a:chExt cx="3773121" cy="45074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" y="1752600"/>
              <a:ext cx="3773121" cy="450746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2236189" y="3771900"/>
              <a:ext cx="457200" cy="6858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5869" y="1295399"/>
            <a:ext cx="3112331" cy="2438401"/>
            <a:chOff x="5345869" y="1295399"/>
            <a:chExt cx="3112331" cy="2438401"/>
          </a:xfrm>
        </p:grpSpPr>
        <p:sp>
          <p:nvSpPr>
            <p:cNvPr id="11" name="TextBox 10"/>
            <p:cNvSpPr txBox="1"/>
            <p:nvPr/>
          </p:nvSpPr>
          <p:spPr>
            <a:xfrm>
              <a:off x="5345870" y="3364468"/>
              <a:ext cx="3112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Elementos de la suspensión </a:t>
              </a:r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345869" y="1295399"/>
              <a:ext cx="3112331" cy="2087661"/>
              <a:chOff x="4926977" y="960625"/>
              <a:chExt cx="3519354" cy="23462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6977" y="960625"/>
                <a:ext cx="3519354" cy="23462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6146919" y="1523999"/>
                <a:ext cx="762000" cy="137160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6771570" y="648866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INSPECCIÓN MENSUAL</a:t>
            </a:r>
          </a:p>
        </p:txBody>
      </p:sp>
    </p:spTree>
    <p:extLst>
      <p:ext uri="{BB962C8B-B14F-4D97-AF65-F5344CB8AC3E}">
        <p14:creationId xmlns:p14="http://schemas.microsoft.com/office/powerpoint/2010/main" val="2015427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0021"/>
            <a:ext cx="838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Caring for a manual wheelchair at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800" b="1" dirty="0">
                <a:latin typeface="Arial" pitchFamily="34" charset="0"/>
                <a:cs typeface="Arial" pitchFamily="34" charset="0"/>
              </a:rPr>
              <a:t>Ítems de acción: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actividades de mantenimiento que el usuario o cuidador realiza a la silla de ruedas.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eak20\Local Settings\Temporary Internet Files\Content.IE5\972JQ5IB\MC90025430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004" y="3124200"/>
            <a:ext cx="2856748" cy="30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30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 Items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752764"/>
              </p:ext>
            </p:extLst>
          </p:nvPr>
        </p:nvGraphicFramePr>
        <p:xfrm>
          <a:off x="3276599" y="1066800"/>
          <a:ext cx="5638799" cy="517101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07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5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Acciones para mantener una silla de ruedas manual</a:t>
                      </a:r>
                      <a:endParaRPr lang="en-US" sz="2600" b="1" i="0" u="sng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51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Limpieza de su silla de ruedas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Silla de ruedas y cojín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91">
                <a:tc v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Eje</a:t>
                      </a:r>
                      <a:r>
                        <a:rPr lang="en-US" sz="2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rueda</a:t>
                      </a:r>
                      <a:r>
                        <a:rPr lang="en-US" sz="2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delantera</a:t>
                      </a:r>
                      <a:endParaRPr lang="en-US" sz="260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512">
                <a:tc v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Eje</a:t>
                      </a:r>
                      <a:r>
                        <a:rPr lang="en-US" sz="2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de la</a:t>
                      </a:r>
                      <a:r>
                        <a:rPr lang="en-US" sz="2600" u="none" strike="noStrik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u="none" strike="noStrike" baseline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ueda</a:t>
                      </a:r>
                      <a:r>
                        <a:rPr lang="en-US" sz="2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liberación</a:t>
                      </a:r>
                      <a:r>
                        <a:rPr lang="en-US" sz="2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rápida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3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Lubricación</a:t>
                      </a:r>
                      <a:r>
                        <a:rPr lang="en-US" sz="2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las</a:t>
                      </a:r>
                      <a:r>
                        <a:rPr lang="en-US" sz="2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piezas</a:t>
                      </a:r>
                      <a:r>
                        <a:rPr lang="en-US" sz="2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móviles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73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Servicio</a:t>
                      </a:r>
                      <a:r>
                        <a:rPr lang="en-US" sz="2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profesional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76600" y="1828800"/>
            <a:ext cx="5638800" cy="1965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599" y="3950732"/>
            <a:ext cx="5638800" cy="39266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599" y="4387334"/>
            <a:ext cx="5638800" cy="178486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4477" y="2971800"/>
            <a:ext cx="2579321" cy="369332"/>
            <a:chOff x="89565" y="3457574"/>
            <a:chExt cx="2579321" cy="369332"/>
          </a:xfrm>
        </p:grpSpPr>
        <p:sp>
          <p:nvSpPr>
            <p:cNvPr id="13" name="Rectangle 12"/>
            <p:cNvSpPr/>
            <p:nvPr/>
          </p:nvSpPr>
          <p:spPr>
            <a:xfrm>
              <a:off x="89565" y="3457574"/>
              <a:ext cx="367636" cy="32385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9089" y="3457574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Acciones</a:t>
              </a:r>
              <a:r>
                <a:rPr lang="en-US" dirty="0"/>
                <a:t> </a:t>
              </a:r>
              <a:r>
                <a:rPr lang="en-US" dirty="0" err="1"/>
                <a:t>mensuales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1965" y="3609974"/>
            <a:ext cx="2695443" cy="369332"/>
            <a:chOff x="89565" y="3457574"/>
            <a:chExt cx="2695443" cy="369332"/>
          </a:xfrm>
        </p:grpSpPr>
        <p:sp>
          <p:nvSpPr>
            <p:cNvPr id="16" name="Rectangle 15"/>
            <p:cNvSpPr/>
            <p:nvPr/>
          </p:nvSpPr>
          <p:spPr>
            <a:xfrm>
              <a:off x="89565" y="3457574"/>
              <a:ext cx="367636" cy="3238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9089" y="3457574"/>
              <a:ext cx="2185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Acciones</a:t>
              </a:r>
              <a:r>
                <a:rPr lang="en-US" dirty="0"/>
                <a:t> </a:t>
              </a:r>
              <a:r>
                <a:rPr lang="en-US" dirty="0" err="1"/>
                <a:t>trimestrales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4278868"/>
            <a:ext cx="2300399" cy="369332"/>
            <a:chOff x="89565" y="3457574"/>
            <a:chExt cx="2300399" cy="369332"/>
          </a:xfrm>
        </p:grpSpPr>
        <p:sp>
          <p:nvSpPr>
            <p:cNvPr id="19" name="Rectangle 18"/>
            <p:cNvSpPr/>
            <p:nvPr/>
          </p:nvSpPr>
          <p:spPr>
            <a:xfrm>
              <a:off x="89565" y="3457574"/>
              <a:ext cx="367636" cy="323850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9089" y="3457574"/>
              <a:ext cx="1790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Acciones</a:t>
              </a:r>
              <a:r>
                <a:rPr lang="en-US" dirty="0"/>
                <a:t> </a:t>
              </a:r>
              <a:r>
                <a:rPr lang="en-US" dirty="0" err="1"/>
                <a:t>anuales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548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628" y="4209247"/>
            <a:ext cx="128726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cs typeface="Calibri"/>
              </a:rPr>
              <a:t>Limpie el marco de la silla con jabón y un trapo limpio y húmedo.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pic>
        <p:nvPicPr>
          <p:cNvPr id="5" name="Picture 4" descr="m01a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991901"/>
            <a:ext cx="1981200" cy="2436738"/>
          </a:xfrm>
          <a:prstGeom prst="rect">
            <a:avLst/>
          </a:prstGeom>
          <a:ln>
            <a:solidFill>
              <a:srgbClr val="223C5C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48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8739" y="5673614"/>
            <a:ext cx="871568" cy="914400"/>
            <a:chOff x="5943600" y="3657600"/>
            <a:chExt cx="1371600" cy="1295400"/>
          </a:xfrm>
        </p:grpSpPr>
        <p:sp>
          <p:nvSpPr>
            <p:cNvPr id="6" name="Rectangle 5"/>
            <p:cNvSpPr/>
            <p:nvPr/>
          </p:nvSpPr>
          <p:spPr>
            <a:xfrm>
              <a:off x="6019800" y="3715631"/>
              <a:ext cx="1219200" cy="11611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2588" y="3810000"/>
              <a:ext cx="1080212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943600" y="3657600"/>
              <a:ext cx="1371600" cy="1295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943600" y="3657600"/>
              <a:ext cx="1371600" cy="1295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1061" y="3886200"/>
            <a:ext cx="164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Lave a </a:t>
            </a:r>
            <a:r>
              <a:rPr lang="en-US" dirty="0" err="1"/>
              <a:t>máquina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32157" y="5234256"/>
            <a:ext cx="197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 </a:t>
            </a:r>
            <a:r>
              <a:rPr lang="en-US" dirty="0" err="1"/>
              <a:t>utilice</a:t>
            </a:r>
            <a:r>
              <a:rPr lang="en-US" dirty="0"/>
              <a:t> </a:t>
            </a:r>
            <a:r>
              <a:rPr lang="en-US" dirty="0" err="1"/>
              <a:t>secadora</a:t>
            </a:r>
            <a:endParaRPr lang="en-US" dirty="0"/>
          </a:p>
        </p:txBody>
      </p:sp>
      <p:pic>
        <p:nvPicPr>
          <p:cNvPr id="13314" name="Picture 2" descr="D:\IMG_060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1301" y="977598"/>
            <a:ext cx="2719900" cy="24383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IMG_2074_edit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2789" y="4122968"/>
            <a:ext cx="2529523" cy="1678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4142448"/>
            <a:ext cx="3411511" cy="167886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12789" y="5834106"/>
            <a:ext cx="252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Seque la cubierta en una toalla en la sombra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7799" y="3429000"/>
            <a:ext cx="646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cs typeface="Calibri"/>
              </a:rPr>
              <a:t>Limpie el marco con jabón y un trapo.</a:t>
            </a:r>
            <a:endParaRPr lang="en-US" dirty="0"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5803151"/>
            <a:ext cx="341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Cuando haya terminado, coloque el cojín en la posición correcta</a:t>
            </a:r>
          </a:p>
        </p:txBody>
      </p:sp>
      <p:pic>
        <p:nvPicPr>
          <p:cNvPr id="24" name="Picture 2" descr="D:\IMG_061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990600"/>
            <a:ext cx="2138190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48981" y="6488668"/>
            <a:ext cx="209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LIMPIEZA MENSUAL</a:t>
            </a:r>
          </a:p>
        </p:txBody>
      </p:sp>
    </p:spTree>
    <p:extLst>
      <p:ext uri="{BB962C8B-B14F-4D97-AF65-F5344CB8AC3E}">
        <p14:creationId xmlns:p14="http://schemas.microsoft.com/office/powerpoint/2010/main" val="1963636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39707"/>
            <a:ext cx="86106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es-ES" sz="2800" b="1" dirty="0">
                <a:cs typeface="Calibri"/>
              </a:rPr>
              <a:t>Limpie los ejes de las ruedas delanteras. El pelo puede atraparse en los rodamientos y dañarlos.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pic>
        <p:nvPicPr>
          <p:cNvPr id="5" name="Picture 4" descr="m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99" y="4180372"/>
            <a:ext cx="2819401" cy="2372828"/>
          </a:xfrm>
          <a:prstGeom prst="rect">
            <a:avLst/>
          </a:prstGeom>
          <a:ln>
            <a:solidFill>
              <a:srgbClr val="223C5C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981200"/>
            <a:ext cx="3434235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338" name="Picture 2" descr="D:\IMG_061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399" y="1133688"/>
            <a:ext cx="2819401" cy="2649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72000" y="5105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Pelo y suciedad sacado de una rueda delantera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899" y="3718516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Limpie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ruedas</a:t>
            </a:r>
            <a:r>
              <a:rPr lang="en-US" dirty="0"/>
              <a:t> </a:t>
            </a:r>
            <a:r>
              <a:rPr lang="en-US" dirty="0" err="1"/>
              <a:t>delanteras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48981" y="6488668"/>
            <a:ext cx="209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LIMPIEZA MENSUAL</a:t>
            </a:r>
          </a:p>
        </p:txBody>
      </p:sp>
    </p:spTree>
    <p:extLst>
      <p:ext uri="{BB962C8B-B14F-4D97-AF65-F5344CB8AC3E}">
        <p14:creationId xmlns:p14="http://schemas.microsoft.com/office/powerpoint/2010/main" val="174664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Un usuario de sillas de ruedas es m</a:t>
            </a:r>
            <a:r>
              <a:rPr lang="es-CO" sz="2800" b="1" dirty="0" err="1">
                <a:latin typeface="+mj-lt"/>
                <a:cs typeface="Arial" pitchFamily="34" charset="0"/>
              </a:rPr>
              <a:t>ás</a:t>
            </a:r>
            <a:r>
              <a:rPr lang="es-CO" sz="2800" b="1" dirty="0">
                <a:latin typeface="+mj-lt"/>
                <a:cs typeface="Arial" pitchFamily="34" charset="0"/>
              </a:rPr>
              <a:t> propenso a </a:t>
            </a:r>
            <a:r>
              <a:rPr lang="es-ES" sz="2800" b="1" dirty="0">
                <a:latin typeface="+mj-lt"/>
                <a:cs typeface="Arial" pitchFamily="34" charset="0"/>
              </a:rPr>
              <a:t>lesionarse si su silla está mal cuidada.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pic>
        <p:nvPicPr>
          <p:cNvPr id="5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01" y="25146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77" y="35814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40" y="46518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16" y="57948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373" y="1444171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674" y="2510971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950" y="3577771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913" y="46482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189" y="57912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701" y="25146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977" y="35814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940" y="46518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216" y="57948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7373" y="14478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674" y="25146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950" y="35814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913" y="47280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189" y="57948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1447800"/>
            <a:ext cx="3012184" cy="994229"/>
            <a:chOff x="457200" y="1447800"/>
            <a:chExt cx="3012184" cy="994229"/>
          </a:xfrm>
        </p:grpSpPr>
        <p:pic>
          <p:nvPicPr>
            <p:cNvPr id="32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451429"/>
              <a:ext cx="682011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373" y="1447800"/>
              <a:ext cx="682011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451429"/>
              <a:ext cx="682011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373" y="1451429"/>
              <a:ext cx="682011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7" descr="R:\Projects\Maintenance Training (Pearlman)\VA site visit poster\IMG_06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730" y="1391064"/>
            <a:ext cx="4038600" cy="30285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618530" y="3524664"/>
            <a:ext cx="18288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6" descr="C:\Users\Maria Toro\AppData\Local\Microsoft\Windows\Temporary Internet Files\Content.IE5\62KKCHZM\MC900332570[1].wmf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367" y="5257800"/>
            <a:ext cx="93024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H="1">
            <a:off x="6734766" y="4527331"/>
            <a:ext cx="1" cy="7515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66897" y="471842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x10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618530" y="5181600"/>
            <a:ext cx="2268170" cy="1438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634684" y="5147129"/>
            <a:ext cx="2252016" cy="14840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778"/>
            <a:ext cx="914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cs typeface="Calibri"/>
              </a:rPr>
              <a:t>Limpie la caja del eje de las ruedas de liberación rápida.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pic>
        <p:nvPicPr>
          <p:cNvPr id="9" name="Picture 8" descr="m07b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254" y="2743200"/>
            <a:ext cx="2187787" cy="1447800"/>
          </a:xfrm>
          <a:prstGeom prst="rect">
            <a:avLst/>
          </a:prstGeom>
          <a:ln>
            <a:solidFill>
              <a:srgbClr val="223C5C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50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D:\IMG_06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364" y="1156600"/>
            <a:ext cx="2390636" cy="22230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IMG_061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95"/>
          <a:stretch/>
        </p:blipFill>
        <p:spPr bwMode="auto">
          <a:xfrm>
            <a:off x="3005758" y="1186842"/>
            <a:ext cx="3395042" cy="21927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IMG_061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4058" y="3657599"/>
            <a:ext cx="3426742" cy="26480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:\IMG_061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20"/>
          <a:stretch/>
        </p:blipFill>
        <p:spPr bwMode="auto">
          <a:xfrm>
            <a:off x="228601" y="3657600"/>
            <a:ext cx="2438400" cy="26480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364" y="762000"/>
            <a:ext cx="612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Limpie y lubrique el eje.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2075070"/>
            <a:ext cx="215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Limpie la caja del eje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48981" y="6488668"/>
            <a:ext cx="209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LIMPIEZA MENSUAL</a:t>
            </a:r>
          </a:p>
        </p:txBody>
      </p:sp>
    </p:spTree>
    <p:extLst>
      <p:ext uri="{BB962C8B-B14F-4D97-AF65-F5344CB8AC3E}">
        <p14:creationId xmlns:p14="http://schemas.microsoft.com/office/powerpoint/2010/main" val="96416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2049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cs typeface="Calibri"/>
              </a:rPr>
              <a:t>Lubrique las partes móviles: mayor fricción entre las piezas móviles puede acelerar el desgaste de las partes.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51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4648200"/>
            <a:ext cx="1913047" cy="1438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850" y="4876800"/>
            <a:ext cx="895350" cy="9066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5330141"/>
            <a:ext cx="1371600" cy="2324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13116" y="6473683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LUBRICACIÓN TRIMESTRAL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90979" y="1470178"/>
            <a:ext cx="3581021" cy="3150221"/>
            <a:chOff x="38479" y="502288"/>
            <a:chExt cx="3581021" cy="31502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79" y="502288"/>
              <a:ext cx="3581021" cy="24922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5" name="Right Arrow 4"/>
            <p:cNvSpPr/>
            <p:nvPr/>
          </p:nvSpPr>
          <p:spPr>
            <a:xfrm>
              <a:off x="533400" y="1622910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" y="3006178"/>
              <a:ext cx="2705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Lubrique el fuste de la rueda delantera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81600" y="1447800"/>
            <a:ext cx="3299012" cy="2843480"/>
            <a:chOff x="891988" y="3084593"/>
            <a:chExt cx="3299012" cy="2843480"/>
          </a:xfrm>
        </p:grpSpPr>
        <p:pic>
          <p:nvPicPr>
            <p:cNvPr id="16386" name="Picture 2" descr="D:\IMG_0624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1988" y="3084593"/>
              <a:ext cx="3299012" cy="24741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91988" y="5558741"/>
              <a:ext cx="32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Lubrique</a:t>
              </a:r>
              <a:r>
                <a:rPr lang="en-US" dirty="0"/>
                <a:t> el </a:t>
              </a:r>
              <a:r>
                <a:rPr lang="en-US" dirty="0" err="1"/>
                <a:t>respaldo</a:t>
              </a:r>
              <a:r>
                <a:rPr lang="en-US" dirty="0"/>
                <a:t> </a:t>
              </a:r>
              <a:r>
                <a:rPr lang="en-US" dirty="0" err="1"/>
                <a:t>plegable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00400" y="6158931"/>
            <a:ext cx="329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No lubrique los rodamientos.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09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Have the wheelchair professionally serviced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561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itchFamily="34" charset="0"/>
                <a:cs typeface="Arial" pitchFamily="34" charset="0"/>
              </a:rPr>
              <a:t>Todas las sillas de ruedas deben ser atendidas por un profesional en mantenimiento por lo menos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una vez al año.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s-ES" sz="2400" dirty="0">
                <a:latin typeface="Arial" pitchFamily="34" charset="0"/>
                <a:cs typeface="Arial" pitchFamily="34" charset="0"/>
              </a:rPr>
              <a:t>En lugares con condiciones climáticas adversas, deben ser atendidas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dos veces al año.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andym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803" y="3886200"/>
            <a:ext cx="2343150" cy="2466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6553200"/>
            <a:ext cx="3836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at Home           Page </a:t>
            </a:r>
            <a:fld id="{3F944EA8-239E-4C74-AA07-A2826687827D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52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925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3111"/>
            <a:ext cx="8763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err="1">
                <a:latin typeface="+mj-lt"/>
                <a:cs typeface="Arial" pitchFamily="34" charset="0"/>
              </a:rPr>
              <a:t>Objetivos</a:t>
            </a:r>
            <a:r>
              <a:rPr lang="en-US" sz="4000" b="1" dirty="0">
                <a:latin typeface="+mj-lt"/>
                <a:cs typeface="Arial" pitchFamily="34" charset="0"/>
              </a:rPr>
              <a:t> de </a:t>
            </a:r>
            <a:r>
              <a:rPr lang="en-US" sz="4000" b="1" dirty="0" err="1">
                <a:latin typeface="+mj-lt"/>
                <a:cs typeface="Arial" pitchFamily="34" charset="0"/>
              </a:rPr>
              <a:t>aprendizaje</a:t>
            </a:r>
            <a:endParaRPr lang="en-US" sz="4000" b="1" dirty="0"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+mj-lt"/>
                <a:cs typeface="Arial" pitchFamily="34" charset="0"/>
              </a:rPr>
              <a:t>Reconocer la importancia de mantener las sillas de ruedas</a:t>
            </a:r>
            <a:endParaRPr lang="en-US" sz="3200" dirty="0">
              <a:latin typeface="+mj-lt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+mj-lt"/>
                <a:cs typeface="Arial" pitchFamily="34" charset="0"/>
              </a:rPr>
              <a:t>Citar el momento apropiado para las tareas de mantenimiento de las sillas de ruedas</a:t>
            </a:r>
            <a:endParaRPr lang="en-US" sz="3200" dirty="0">
              <a:latin typeface="+mj-lt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cs typeface="Arial" pitchFamily="34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s-ES" sz="3200" dirty="0">
                <a:latin typeface="+mj-lt"/>
                <a:cs typeface="Arial" pitchFamily="34" charset="0"/>
              </a:rPr>
              <a:t>Demostrar métodos para mantener las sillas de ruedas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cs typeface="Arial" pitchFamily="34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3200">
                <a:latin typeface="+mj-lt"/>
                <a:cs typeface="Arial" pitchFamily="34" charset="0"/>
              </a:rPr>
              <a:t>Demostrar</a:t>
            </a: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err="1">
                <a:latin typeface="+mj-lt"/>
                <a:cs typeface="Arial" pitchFamily="34" charset="0"/>
              </a:rPr>
              <a:t>cómo</a:t>
            </a: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err="1">
                <a:latin typeface="+mj-lt"/>
                <a:cs typeface="Arial" pitchFamily="34" charset="0"/>
              </a:rPr>
              <a:t>identificar</a:t>
            </a: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err="1">
                <a:latin typeface="+mj-lt"/>
                <a:cs typeface="Arial" pitchFamily="34" charset="0"/>
              </a:rPr>
              <a:t>problemas</a:t>
            </a: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err="1">
                <a:latin typeface="+mj-lt"/>
                <a:cs typeface="Arial" pitchFamily="34" charset="0"/>
              </a:rPr>
              <a:t>técnicos</a:t>
            </a: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err="1">
                <a:latin typeface="+mj-lt"/>
                <a:cs typeface="Arial" pitchFamily="34" charset="0"/>
              </a:rPr>
              <a:t>comunes</a:t>
            </a: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err="1">
                <a:latin typeface="+mj-lt"/>
                <a:cs typeface="Arial" pitchFamily="34" charset="0"/>
              </a:rPr>
              <a:t>en</a:t>
            </a: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err="1">
                <a:latin typeface="+mj-lt"/>
                <a:cs typeface="Arial" pitchFamily="34" charset="0"/>
              </a:rPr>
              <a:t>las</a:t>
            </a: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err="1">
                <a:latin typeface="+mj-lt"/>
                <a:cs typeface="Arial" pitchFamily="34" charset="0"/>
              </a:rPr>
              <a:t>sillas</a:t>
            </a:r>
            <a:r>
              <a:rPr lang="en-US" sz="3200" dirty="0">
                <a:latin typeface="+mj-lt"/>
                <a:cs typeface="Arial" pitchFamily="34" charset="0"/>
              </a:rPr>
              <a:t> de </a:t>
            </a:r>
            <a:r>
              <a:rPr lang="en-US" sz="3200" dirty="0" err="1">
                <a:latin typeface="+mj-lt"/>
                <a:cs typeface="Arial" pitchFamily="34" charset="0"/>
              </a:rPr>
              <a:t>ruedas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458200" cy="2644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88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610600" cy="1524000"/>
          </a:xfrm>
        </p:spPr>
        <p:txBody>
          <a:bodyPr>
            <a:normAutofit/>
          </a:bodyPr>
          <a:lstStyle/>
          <a:p>
            <a:r>
              <a:rPr lang="es-ES" b="1" dirty="0">
                <a:cs typeface="Arial" pitchFamily="34" charset="0"/>
              </a:rPr>
              <a:t>¡Gracias! </a:t>
            </a:r>
            <a:br>
              <a:rPr lang="es-ES" b="1" dirty="0">
                <a:cs typeface="Arial" pitchFamily="34" charset="0"/>
              </a:rPr>
            </a:br>
            <a:r>
              <a:rPr lang="es-ES" b="1" dirty="0">
                <a:cs typeface="Arial" pitchFamily="34" charset="0"/>
              </a:rPr>
              <a:t>Nos vemos la próxima clase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D:\IMG_242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2980837"/>
            <a:ext cx="4652464" cy="3572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133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610600" cy="1524000"/>
          </a:xfrm>
        </p:spPr>
        <p:txBody>
          <a:bodyPr>
            <a:normAutofit fontScale="90000"/>
          </a:bodyPr>
          <a:lstStyle/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Capacitaci</a:t>
            </a:r>
            <a:r>
              <a:rPr lang="es-CO" b="1" dirty="0" err="1">
                <a:latin typeface="Arial" pitchFamily="34" charset="0"/>
                <a:cs typeface="Arial" pitchFamily="34" charset="0"/>
              </a:rPr>
              <a:t>ón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de mantenimiento de sillas de ruedas manuales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latin typeface="Arial" pitchFamily="34" charset="0"/>
                <a:cs typeface="Arial" pitchFamily="34" charset="0"/>
              </a:rPr>
              <a:t>Día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2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D:\IMG_242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2980837"/>
            <a:ext cx="4652464" cy="3572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370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6553201"/>
            <a:ext cx="3657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                Page </a:t>
            </a:r>
            <a:fld id="{C8904967-6E1C-4026-A9E6-BDF5836CA7EF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56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525148"/>
              </p:ext>
            </p:extLst>
          </p:nvPr>
        </p:nvGraphicFramePr>
        <p:xfrm>
          <a:off x="452120" y="2286000"/>
          <a:ext cx="8458200" cy="179949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Día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Duración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minutos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Hora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/>
                        </a:rPr>
                        <a:t>Actividad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90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indent="0" algn="l" fontAlgn="b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Actividad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práctica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de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mantenimiento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Resumen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y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discusión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indent="0" algn="l" fontAlgn="b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Cierre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2255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Actividad</a:t>
            </a:r>
            <a:r>
              <a:rPr lang="en-US" sz="3200" b="1" dirty="0">
                <a:solidFill>
                  <a:srgbClr val="223C5C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práctica</a:t>
            </a:r>
            <a:r>
              <a:rPr lang="en-US" sz="3200" b="1" dirty="0">
                <a:solidFill>
                  <a:srgbClr val="223C5C"/>
                </a:solidFill>
                <a:latin typeface="+mj-lt"/>
                <a:cs typeface="Arial" pitchFamily="34" charset="0"/>
              </a:rPr>
              <a:t> de </a:t>
            </a:r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mantenimiento</a:t>
            </a:r>
            <a:endParaRPr lang="en-US" sz="3200" b="1" dirty="0">
              <a:solidFill>
                <a:srgbClr val="223C5C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5874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>
                <a:latin typeface="+mj-lt"/>
                <a:cs typeface="Arial" pitchFamily="34" charset="0"/>
              </a:rPr>
              <a:t>Traiga su lista de verificación de mantenimiento y caja de herramientas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latin typeface="+mj-lt"/>
                <a:cs typeface="Arial" pitchFamily="34" charset="0"/>
              </a:rPr>
              <a:t>Si identifica problemas de mantenimiento en sus sillas de ruedas, anótelas en la hoja de la actividad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latin typeface="+mj-lt"/>
                <a:cs typeface="Arial" pitchFamily="34" charset="0"/>
              </a:rPr>
              <a:t>Usted tendrá 90 minutos para realizar esta actividad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latin typeface="+mj-lt"/>
                <a:cs typeface="Arial" pitchFamily="34" charset="0"/>
              </a:rPr>
              <a:t>Avísenos si tiene preguntas o necesita ayuda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553201"/>
            <a:ext cx="3657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Hands-on 2         Page </a:t>
            </a:r>
            <a:fld id="{E1C4E636-B2B1-46D3-B255-2E7EC567E404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57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</a:t>
            </a:r>
          </a:p>
        </p:txBody>
      </p:sp>
    </p:spTree>
    <p:extLst>
      <p:ext uri="{BB962C8B-B14F-4D97-AF65-F5344CB8AC3E}">
        <p14:creationId xmlns:p14="http://schemas.microsoft.com/office/powerpoint/2010/main" val="12750300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223C5C"/>
                </a:solidFill>
              </a:rPr>
              <a:t>Actividad</a:t>
            </a:r>
            <a:r>
              <a:rPr lang="en-US" b="1" dirty="0">
                <a:solidFill>
                  <a:srgbClr val="223C5C"/>
                </a:solidFill>
              </a:rPr>
              <a:t> </a:t>
            </a:r>
            <a:r>
              <a:rPr lang="en-US" b="1" dirty="0" err="1">
                <a:solidFill>
                  <a:srgbClr val="223C5C"/>
                </a:solidFill>
              </a:rPr>
              <a:t>práctica</a:t>
            </a:r>
            <a:r>
              <a:rPr lang="en-US" b="1" dirty="0">
                <a:solidFill>
                  <a:srgbClr val="223C5C"/>
                </a:solidFill>
              </a:rPr>
              <a:t> de </a:t>
            </a:r>
            <a:r>
              <a:rPr lang="en-US" b="1" dirty="0" err="1">
                <a:solidFill>
                  <a:srgbClr val="223C5C"/>
                </a:solidFill>
              </a:rPr>
              <a:t>mantenimiento</a:t>
            </a:r>
            <a:endParaRPr lang="en-US" b="1" dirty="0">
              <a:solidFill>
                <a:srgbClr val="223C5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5334" r="51125" b="26332"/>
          <a:stretch/>
        </p:blipFill>
        <p:spPr bwMode="auto">
          <a:xfrm>
            <a:off x="1428750" y="1143000"/>
            <a:ext cx="60198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461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223C5C"/>
                </a:solidFill>
              </a:rPr>
              <a:t>Actividad</a:t>
            </a:r>
            <a:r>
              <a:rPr lang="en-US" b="1" dirty="0">
                <a:solidFill>
                  <a:srgbClr val="223C5C"/>
                </a:solidFill>
              </a:rPr>
              <a:t> </a:t>
            </a:r>
            <a:r>
              <a:rPr lang="en-US" b="1" dirty="0" err="1">
                <a:solidFill>
                  <a:srgbClr val="223C5C"/>
                </a:solidFill>
              </a:rPr>
              <a:t>práctica</a:t>
            </a:r>
            <a:r>
              <a:rPr lang="en-US" b="1" dirty="0">
                <a:solidFill>
                  <a:srgbClr val="223C5C"/>
                </a:solidFill>
              </a:rPr>
              <a:t> de </a:t>
            </a:r>
            <a:r>
              <a:rPr lang="en-US" b="1" dirty="0" err="1">
                <a:solidFill>
                  <a:srgbClr val="223C5C"/>
                </a:solidFill>
              </a:rPr>
              <a:t>mantenimiento</a:t>
            </a:r>
            <a:endParaRPr lang="en-US" b="1" dirty="0">
              <a:solidFill>
                <a:srgbClr val="223C5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t="15167" r="11375" b="37834"/>
          <a:stretch/>
        </p:blipFill>
        <p:spPr bwMode="auto">
          <a:xfrm>
            <a:off x="1752600" y="1143000"/>
            <a:ext cx="55816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9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197114"/>
            <a:ext cx="4012295" cy="5508486"/>
            <a:chOff x="254905" y="1044714"/>
            <a:chExt cx="4012295" cy="5508486"/>
          </a:xfrm>
        </p:grpSpPr>
        <p:pic>
          <p:nvPicPr>
            <p:cNvPr id="5" name="Picture 2" descr="Z:\HERL\Projects\CAT Mexico (Pearlman)\Pictures,images,videos\WC_ANSIRESNA_Test_2012\Pics_Test_DM\Right_Tire\IMG_013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4906" y="1752600"/>
              <a:ext cx="4012294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54905" y="1044714"/>
              <a:ext cx="4012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Prueba de doble rodillo de ISO para sillas de ruedas</a:t>
              </a:r>
              <a:endParaRPr lang="en-US" sz="2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-73462"/>
            <a:ext cx="9144000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600" b="1" dirty="0">
                <a:latin typeface="+mj-lt"/>
                <a:cs typeface="Arial" pitchFamily="34" charset="0"/>
              </a:rPr>
              <a:t>La durabilidad de muchas sillas está por debajo de los estándares. Además, hay un aumento en el número de reparaciones requeridas en la comunidad.</a:t>
            </a:r>
            <a:endParaRPr lang="en-US" sz="2600" b="1" dirty="0"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4305300"/>
            <a:ext cx="559789" cy="1257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164695" y="1120915"/>
            <a:ext cx="4979305" cy="2612885"/>
            <a:chOff x="4164695" y="1044714"/>
            <a:chExt cx="4979305" cy="261288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57486" y="1703456"/>
              <a:ext cx="4343399" cy="1954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164695" y="1044714"/>
              <a:ext cx="497930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900" dirty="0"/>
                <a:t>Porcentaje de usuarios que reportaron necesitar reparaciones en los últimos seis meses</a:t>
              </a:r>
              <a:endParaRPr lang="en-US" sz="1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7486" y="3657600"/>
            <a:ext cx="4586515" cy="3200400"/>
            <a:chOff x="4557486" y="3657600"/>
            <a:chExt cx="4586515" cy="3200400"/>
          </a:xfrm>
        </p:grpSpPr>
        <p:grpSp>
          <p:nvGrpSpPr>
            <p:cNvPr id="4" name="Group 3"/>
            <p:cNvGrpSpPr/>
            <p:nvPr/>
          </p:nvGrpSpPr>
          <p:grpSpPr>
            <a:xfrm>
              <a:off x="4557486" y="3657600"/>
              <a:ext cx="4586515" cy="3200400"/>
              <a:chOff x="4557486" y="3657600"/>
              <a:chExt cx="4586515" cy="32004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557486" y="3657600"/>
                <a:ext cx="4586515" cy="3200400"/>
                <a:chOff x="4557486" y="3505200"/>
                <a:chExt cx="4586515" cy="3200400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491842" y="4101054"/>
                  <a:ext cx="2732315" cy="2604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4557486" y="3505200"/>
                  <a:ext cx="4586515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00" dirty="0"/>
                    <a:t>Gastos directos anuales de sillas de ruedas (Administración de Veteranos, USA)</a:t>
                  </a:r>
                  <a:endParaRPr lang="en-US" sz="1900" dirty="0"/>
                </a:p>
              </p:txBody>
            </p:sp>
          </p:grp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5848350"/>
                <a:ext cx="4572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5948362"/>
                <a:ext cx="228600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6857999" y="4941927"/>
              <a:ext cx="1066800" cy="600164"/>
            </a:xfrm>
            <a:prstGeom prst="rect">
              <a:avLst/>
            </a:prstGeom>
            <a:solidFill>
              <a:srgbClr val="4572A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/>
                <a:t>Reparaciones</a:t>
              </a:r>
              <a:r>
                <a:rPr lang="en-US" sz="1100" dirty="0"/>
                <a:t> y </a:t>
              </a:r>
              <a:r>
                <a:rPr lang="en-US" sz="1100" dirty="0" err="1"/>
                <a:t>repuestos</a:t>
              </a:r>
              <a:br>
                <a:rPr lang="en-US" sz="1100" dirty="0"/>
              </a:br>
              <a:r>
                <a:rPr lang="en-US" sz="1100" dirty="0"/>
                <a:t>30%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6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610600" cy="15240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Resumen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y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discusión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6553200"/>
            <a:ext cx="3657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Summary/discussion                 Page </a:t>
            </a:r>
            <a:fld id="{7C1B7DA3-A5AA-41ED-842B-2B5750B9345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60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</a:t>
            </a:r>
          </a:p>
        </p:txBody>
      </p:sp>
    </p:spTree>
    <p:extLst>
      <p:ext uri="{BB962C8B-B14F-4D97-AF65-F5344CB8AC3E}">
        <p14:creationId xmlns:p14="http://schemas.microsoft.com/office/powerpoint/2010/main" val="34370629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+mj-lt"/>
              </a:rPr>
              <a:t>Inspección</a:t>
            </a:r>
            <a:endParaRPr lang="en-US" b="1" dirty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>
              <a:buFontTx/>
              <a:buChar char="-"/>
            </a:pPr>
            <a:r>
              <a:rPr lang="en-US" dirty="0" err="1">
                <a:latin typeface="+mj-lt"/>
              </a:rPr>
              <a:t>Llantas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neumáticas</a:t>
            </a:r>
            <a:endParaRPr lang="en-US" dirty="0">
              <a:latin typeface="+mj-lt"/>
            </a:endParaRPr>
          </a:p>
          <a:p>
            <a:pPr>
              <a:buFontTx/>
              <a:buChar char="-"/>
            </a:pPr>
            <a:r>
              <a:rPr lang="en-US" dirty="0" err="1">
                <a:latin typeface="+mj-lt"/>
              </a:rPr>
              <a:t>Cojín</a:t>
            </a:r>
            <a:r>
              <a:rPr lang="en-US" dirty="0">
                <a:latin typeface="+mj-lt"/>
              </a:rPr>
              <a:t> y </a:t>
            </a:r>
            <a:r>
              <a:rPr lang="en-US" dirty="0" err="1">
                <a:latin typeface="+mj-lt"/>
              </a:rPr>
              <a:t>forro</a:t>
            </a:r>
            <a:endParaRPr lang="en-US" dirty="0">
              <a:latin typeface="+mj-lt"/>
            </a:endParaRPr>
          </a:p>
          <a:p>
            <a:pPr>
              <a:buFontTx/>
              <a:buChar char="-"/>
            </a:pPr>
            <a:r>
              <a:rPr lang="es-CO" dirty="0">
                <a:latin typeface="+mj-lt"/>
              </a:rPr>
              <a:t>Mecanismo basculación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i="1" dirty="0" err="1">
                <a:latin typeface="+mj-lt"/>
              </a:rPr>
              <a:t>Tiempo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estimado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máximo</a:t>
            </a:r>
            <a:r>
              <a:rPr lang="en-US" i="1" dirty="0">
                <a:latin typeface="+mj-lt"/>
              </a:rPr>
              <a:t>: 30 </a:t>
            </a:r>
            <a:r>
              <a:rPr lang="en-US" i="1" dirty="0" err="1">
                <a:latin typeface="+mj-lt"/>
              </a:rPr>
              <a:t>minutos</a:t>
            </a:r>
            <a:endParaRPr lang="en-US" b="1" dirty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Semanal</a:t>
            </a:r>
            <a:endParaRPr lang="en-US" sz="3200" b="1" dirty="0">
              <a:solidFill>
                <a:srgbClr val="223C5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12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71600"/>
            <a:ext cx="40767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+mj-lt"/>
              </a:rPr>
              <a:t>Inspección</a:t>
            </a:r>
            <a:endParaRPr lang="en-US" b="1" dirty="0">
              <a:latin typeface="+mj-lt"/>
            </a:endParaRPr>
          </a:p>
          <a:p>
            <a:pPr>
              <a:buFontTx/>
              <a:buChar char="-"/>
            </a:pPr>
            <a:r>
              <a:rPr lang="en-US" dirty="0" err="1">
                <a:latin typeface="+mj-lt"/>
              </a:rPr>
              <a:t>Frenos</a:t>
            </a:r>
            <a:endParaRPr lang="en-US" dirty="0">
              <a:latin typeface="+mj-lt"/>
            </a:endParaRPr>
          </a:p>
          <a:p>
            <a:pPr>
              <a:buFontTx/>
              <a:buChar char="-"/>
            </a:pPr>
            <a:r>
              <a:rPr lang="en-US" dirty="0" err="1">
                <a:latin typeface="+mj-lt"/>
              </a:rPr>
              <a:t>Soportes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alineación</a:t>
            </a:r>
            <a:r>
              <a:rPr lang="en-US" dirty="0">
                <a:latin typeface="+mj-lt"/>
              </a:rPr>
              <a:t> y </a:t>
            </a:r>
            <a:r>
              <a:rPr lang="en-US" dirty="0" err="1">
                <a:latin typeface="+mj-lt"/>
              </a:rPr>
              <a:t>función</a:t>
            </a:r>
            <a:endParaRPr lang="en-US" dirty="0">
              <a:latin typeface="+mj-lt"/>
            </a:endParaRPr>
          </a:p>
          <a:p>
            <a:pPr>
              <a:buFontTx/>
              <a:buChar char="-"/>
            </a:pPr>
            <a:r>
              <a:rPr lang="es-ES" dirty="0">
                <a:latin typeface="+mj-lt"/>
              </a:rPr>
              <a:t>Ruedas y ruedas delanteras: condición y función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Radios</a:t>
            </a:r>
          </a:p>
          <a:p>
            <a:pPr>
              <a:buFontTx/>
              <a:buChar char="-"/>
            </a:pPr>
            <a:r>
              <a:rPr lang="en-US" dirty="0" err="1">
                <a:latin typeface="+mj-lt"/>
              </a:rPr>
              <a:t>Tapicería</a:t>
            </a:r>
            <a:endParaRPr lang="en-US" dirty="0">
              <a:latin typeface="+mj-lt"/>
            </a:endParaRP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Marco</a:t>
            </a:r>
          </a:p>
          <a:p>
            <a:pPr>
              <a:buFontTx/>
              <a:buChar char="-"/>
            </a:pPr>
            <a:r>
              <a:rPr lang="es-CO" dirty="0">
                <a:latin typeface="+mj-lt"/>
              </a:rPr>
              <a:t>Cinturón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Mensual</a:t>
            </a:r>
            <a:endParaRPr lang="en-US" sz="3200" b="1" dirty="0">
              <a:solidFill>
                <a:srgbClr val="223C5C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371600"/>
            <a:ext cx="4191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="1" dirty="0" err="1">
                <a:latin typeface="+mj-lt"/>
              </a:rPr>
              <a:t>Acción</a:t>
            </a:r>
            <a:endParaRPr lang="en-US" sz="2700" b="1" dirty="0">
              <a:latin typeface="+mj-lt"/>
            </a:endParaRPr>
          </a:p>
          <a:p>
            <a:pPr>
              <a:buFontTx/>
              <a:buChar char="-"/>
            </a:pPr>
            <a:r>
              <a:rPr lang="es-ES" sz="2700" dirty="0">
                <a:latin typeface="+mj-lt"/>
              </a:rPr>
              <a:t>Limpie la silla de ruedas y cojín</a:t>
            </a:r>
          </a:p>
          <a:p>
            <a:pPr>
              <a:buFontTx/>
              <a:buChar char="-"/>
            </a:pPr>
            <a:r>
              <a:rPr lang="en-US" sz="2700" dirty="0" err="1">
                <a:latin typeface="+mj-lt"/>
              </a:rPr>
              <a:t>Limpie</a:t>
            </a:r>
            <a:r>
              <a:rPr lang="en-US" sz="2700" dirty="0">
                <a:latin typeface="+mj-lt"/>
              </a:rPr>
              <a:t> el </a:t>
            </a:r>
            <a:r>
              <a:rPr lang="en-US" sz="2700" dirty="0" err="1">
                <a:latin typeface="+mj-lt"/>
              </a:rPr>
              <a:t>eje</a:t>
            </a:r>
            <a:r>
              <a:rPr lang="en-US" sz="2700" dirty="0">
                <a:latin typeface="+mj-lt"/>
              </a:rPr>
              <a:t> de la </a:t>
            </a:r>
            <a:r>
              <a:rPr lang="en-US" sz="2700" dirty="0" err="1">
                <a:latin typeface="+mj-lt"/>
              </a:rPr>
              <a:t>rueda</a:t>
            </a:r>
            <a:r>
              <a:rPr lang="en-US" sz="2700" dirty="0">
                <a:latin typeface="+mj-lt"/>
              </a:rPr>
              <a:t> </a:t>
            </a:r>
            <a:r>
              <a:rPr lang="en-US" sz="2700" dirty="0" err="1">
                <a:latin typeface="+mj-lt"/>
              </a:rPr>
              <a:t>delantera</a:t>
            </a:r>
            <a:endParaRPr lang="en-US" sz="2700" dirty="0">
              <a:latin typeface="+mj-lt"/>
            </a:endParaRPr>
          </a:p>
          <a:p>
            <a:pPr>
              <a:buFontTx/>
              <a:buChar char="-"/>
            </a:pPr>
            <a:r>
              <a:rPr lang="es-ES" sz="2700" dirty="0">
                <a:latin typeface="+mj-lt"/>
              </a:rPr>
              <a:t>Limpie la caja del eje de liberación rápida de la rueda</a:t>
            </a:r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5932008"/>
            <a:ext cx="437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+mj-lt"/>
              </a:rPr>
              <a:t>Tiempo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estimado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máximo</a:t>
            </a:r>
            <a:r>
              <a:rPr lang="en-US" sz="2400" i="1" dirty="0">
                <a:latin typeface="+mj-lt"/>
              </a:rPr>
              <a:t>: 1 hora</a:t>
            </a:r>
          </a:p>
        </p:txBody>
      </p:sp>
    </p:spTree>
    <p:extLst>
      <p:ext uri="{BB962C8B-B14F-4D97-AF65-F5344CB8AC3E}">
        <p14:creationId xmlns:p14="http://schemas.microsoft.com/office/powerpoint/2010/main" val="4015331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+mj-lt"/>
              </a:rPr>
              <a:t>Acción</a:t>
            </a: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Lubrique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piezas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móviles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i="1" dirty="0" err="1">
                <a:latin typeface="+mj-lt"/>
              </a:rPr>
              <a:t>Tiempo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estimado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máximo</a:t>
            </a:r>
            <a:r>
              <a:rPr lang="en-US" i="1" dirty="0">
                <a:latin typeface="+mj-lt"/>
              </a:rPr>
              <a:t>: 15 </a:t>
            </a:r>
            <a:r>
              <a:rPr lang="en-US" i="1" dirty="0" err="1">
                <a:latin typeface="+mj-lt"/>
              </a:rPr>
              <a:t>minutos</a:t>
            </a:r>
            <a:endParaRPr lang="en-US" i="1" dirty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223C5C"/>
                </a:solidFill>
                <a:latin typeface="+mj-lt"/>
                <a:cs typeface="Arial" pitchFamily="34" charset="0"/>
              </a:rPr>
              <a:t>Trimestral</a:t>
            </a:r>
          </a:p>
        </p:txBody>
      </p:sp>
    </p:spTree>
    <p:extLst>
      <p:ext uri="{BB962C8B-B14F-4D97-AF65-F5344CB8AC3E}">
        <p14:creationId xmlns:p14="http://schemas.microsoft.com/office/powerpoint/2010/main" val="4290307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+mj-lt"/>
              </a:rPr>
              <a:t>Acción</a:t>
            </a: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Servicio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profesional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i="1" dirty="0" err="1">
                <a:latin typeface="+mj-lt"/>
              </a:rPr>
              <a:t>Tiempo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estimado</a:t>
            </a:r>
            <a:r>
              <a:rPr lang="en-US" i="1" dirty="0">
                <a:latin typeface="+mj-lt"/>
              </a:rPr>
              <a:t>: 1 hora</a:t>
            </a: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Anual</a:t>
            </a:r>
            <a:endParaRPr lang="en-US" sz="3200" b="1" dirty="0">
              <a:solidFill>
                <a:srgbClr val="223C5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976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3111"/>
            <a:ext cx="8763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err="1">
                <a:latin typeface="+mj-lt"/>
                <a:cs typeface="Arial" pitchFamily="34" charset="0"/>
              </a:rPr>
              <a:t>Objetivos</a:t>
            </a:r>
            <a:r>
              <a:rPr lang="en-US" sz="4000" b="1" dirty="0">
                <a:latin typeface="+mj-lt"/>
                <a:cs typeface="Arial" pitchFamily="34" charset="0"/>
              </a:rPr>
              <a:t> de </a:t>
            </a:r>
            <a:r>
              <a:rPr lang="en-US" sz="4000" b="1" dirty="0" err="1">
                <a:latin typeface="+mj-lt"/>
                <a:cs typeface="Arial" pitchFamily="34" charset="0"/>
              </a:rPr>
              <a:t>aprendizaje</a:t>
            </a:r>
            <a:endParaRPr lang="en-US" sz="4000" b="1" dirty="0"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534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000" dirty="0">
                <a:latin typeface="+mj-lt"/>
                <a:cs typeface="Arial" pitchFamily="34" charset="0"/>
              </a:rPr>
              <a:t>Reconocer la importancia de realizarle mantenimiento a la sillas de ruedas</a:t>
            </a:r>
            <a:endParaRPr lang="en-US" sz="3000" dirty="0">
              <a:latin typeface="+mj-lt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000" dirty="0">
              <a:latin typeface="+mj-lt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000" dirty="0">
                <a:latin typeface="+mj-lt"/>
                <a:cs typeface="Arial" pitchFamily="34" charset="0"/>
              </a:rPr>
              <a:t>Nombrar la frecuencia apropiada para realizar las tareas de mantenimiento a la sillas de ruedas</a:t>
            </a:r>
            <a:endParaRPr lang="en-US" sz="3000" dirty="0">
              <a:latin typeface="+mj-lt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000" dirty="0">
              <a:latin typeface="+mj-lt"/>
              <a:cs typeface="Arial" pitchFamily="34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s-ES" sz="3000" dirty="0">
                <a:latin typeface="+mj-lt"/>
                <a:cs typeface="Arial" pitchFamily="34" charset="0"/>
              </a:rPr>
              <a:t>Demonstrar cómo realizar el mantenimiento de la sillas de ruedas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endParaRPr lang="en-US" sz="3000" dirty="0">
              <a:latin typeface="+mj-lt"/>
              <a:cs typeface="Arial" pitchFamily="34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+mj-lt"/>
                <a:cs typeface="Arial" pitchFamily="34" charset="0"/>
              </a:rPr>
              <a:t>Demonstrar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cómo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identificar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problemas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técnicos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comunes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en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las</a:t>
            </a:r>
            <a:r>
              <a:rPr lang="en-US" sz="3000" dirty="0">
                <a:latin typeface="+mj-lt"/>
                <a:cs typeface="Arial" pitchFamily="34" charset="0"/>
              </a:rPr>
              <a:t> </a:t>
            </a:r>
            <a:r>
              <a:rPr lang="en-US" sz="3000" dirty="0" err="1">
                <a:latin typeface="+mj-lt"/>
                <a:cs typeface="Arial" pitchFamily="34" charset="0"/>
              </a:rPr>
              <a:t>sillas</a:t>
            </a:r>
            <a:r>
              <a:rPr lang="en-US" sz="3000" dirty="0">
                <a:latin typeface="+mj-lt"/>
                <a:cs typeface="Arial" pitchFamily="34" charset="0"/>
              </a:rPr>
              <a:t> de </a:t>
            </a:r>
            <a:r>
              <a:rPr lang="en-US" sz="3000" dirty="0" err="1">
                <a:latin typeface="+mj-lt"/>
                <a:cs typeface="Arial" pitchFamily="34" charset="0"/>
              </a:rPr>
              <a:t>ruedas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31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Recordatorios</a:t>
            </a:r>
            <a:endParaRPr lang="en-US" sz="3200" b="1" dirty="0">
              <a:solidFill>
                <a:srgbClr val="223C5C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144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1"/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553200"/>
            <a:ext cx="4217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Summary/homework          Page </a:t>
            </a:r>
            <a:fld id="{174B258D-D0D2-4C3A-91FF-EC4223EEC3CA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66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779" y="16002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Seleccione el método para recordatorio</a:t>
            </a:r>
          </a:p>
          <a:p>
            <a:endParaRPr lang="es-CO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2800" dirty="0"/>
              <a:t>Correo electrónico:_________________________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2800" dirty="0"/>
              <a:t>Llamada telefónica</a:t>
            </a:r>
          </a:p>
          <a:p>
            <a:pPr lvl="1"/>
            <a:r>
              <a:rPr lang="es-CO" sz="2800" dirty="0"/>
              <a:t>Teléfono:________________________________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2800" dirty="0"/>
              <a:t>Mensaje de texto</a:t>
            </a:r>
          </a:p>
          <a:p>
            <a:pPr lvl="1"/>
            <a:r>
              <a:rPr lang="es-CO" sz="2800" dirty="0"/>
              <a:t>Teléfono celular:__________________________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2800" dirty="0"/>
              <a:t>Calendario electrónico</a:t>
            </a:r>
          </a:p>
          <a:p>
            <a:pPr lvl="1"/>
            <a:r>
              <a:rPr lang="es-CO" sz="2800" dirty="0"/>
              <a:t>Correo electrónico:________________________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0932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Recordatorios</a:t>
            </a:r>
            <a:endParaRPr lang="en-US" sz="3200" b="1" dirty="0">
              <a:solidFill>
                <a:srgbClr val="223C5C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Wheelchair Maintenance Training: Manual Wheelchair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14400"/>
            <a:ext cx="8458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+mj-lt"/>
                <a:cs typeface="Arial" pitchFamily="34" charset="0"/>
              </a:rPr>
              <a:t>Recuerde: El mantenimiento habitual es importante para que su silla de ruedas funcione correctamente. Revise las tarjetas de mantenimiento que recibió y asegúrese de que está siguiendo las direcciones en una manera puntual.</a:t>
            </a:r>
            <a:endParaRPr lang="es-ES" sz="2400" b="1" dirty="0">
              <a:latin typeface="+mj-lt"/>
              <a:cs typeface="Arial" pitchFamily="34" charset="0"/>
            </a:endParaRPr>
          </a:p>
          <a:p>
            <a:endParaRPr lang="en-US" sz="2400" dirty="0">
              <a:latin typeface="+mj-lt"/>
              <a:cs typeface="Arial" pitchFamily="34" charset="0"/>
            </a:endParaRPr>
          </a:p>
          <a:p>
            <a:r>
              <a:rPr lang="es-ES" sz="2400" dirty="0">
                <a:latin typeface="+mj-lt"/>
                <a:cs typeface="Arial" pitchFamily="34" charset="0"/>
              </a:rPr>
              <a:t>Si necesita reparaciones, recuerde ponerse en contacto con un experto de mantenimiento de sillas de ruedas.</a:t>
            </a:r>
          </a:p>
          <a:p>
            <a:endParaRPr lang="en-US" sz="2400" dirty="0">
              <a:latin typeface="+mj-lt"/>
              <a:cs typeface="Arial" pitchFamily="34" charset="0"/>
            </a:endParaRPr>
          </a:p>
          <a:p>
            <a:pPr marL="742950" lvl="1" indent="-285750">
              <a:buFont typeface="Arial"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  <a:p>
            <a:r>
              <a:rPr lang="en-US" sz="2400" dirty="0">
                <a:latin typeface="+mj-lt"/>
                <a:cs typeface="Arial" pitchFamily="34" charset="0"/>
              </a:rPr>
              <a:t> </a:t>
            </a:r>
          </a:p>
          <a:p>
            <a:pPr lvl="1"/>
            <a:endParaRPr lang="en-US" sz="2400" dirty="0">
              <a:latin typeface="+mj-lt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  <a:p>
            <a:endParaRPr lang="en-US" sz="2400" dirty="0">
              <a:latin typeface="+mj-lt"/>
              <a:cs typeface="Arial" pitchFamily="34" charset="0"/>
            </a:endParaRPr>
          </a:p>
          <a:p>
            <a:pPr marL="914400" lvl="1" indent="-457200">
              <a:buFont typeface="Arial"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  <a:p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553200"/>
            <a:ext cx="4217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Summary/homework          Page </a:t>
            </a:r>
            <a:fld id="{F2FA5249-BA1D-464F-AF0D-432A9E86C35B}" type="slidenum">
              <a:rPr lang="en-US" sz="1400" smtClean="0">
                <a:solidFill>
                  <a:schemeClr val="bg1"/>
                </a:solidFill>
                <a:latin typeface="+mj-lt"/>
                <a:cs typeface="Arial" pitchFamily="34" charset="0"/>
              </a:rPr>
              <a:pPr/>
              <a:t>67</a:t>
            </a:fld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106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190"/>
            <a:ext cx="8153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Recuerde</a:t>
            </a:r>
            <a:r>
              <a:rPr lang="en-US" sz="3200" b="1" dirty="0">
                <a:solidFill>
                  <a:srgbClr val="223C5C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que</a:t>
            </a:r>
            <a:r>
              <a:rPr lang="en-US" sz="3200" b="1" dirty="0">
                <a:solidFill>
                  <a:srgbClr val="223C5C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tiene</a:t>
            </a:r>
            <a:r>
              <a:rPr lang="en-US" sz="3200" b="1" dirty="0">
                <a:solidFill>
                  <a:srgbClr val="223C5C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23C5C"/>
                </a:solidFill>
                <a:latin typeface="+mj-lt"/>
                <a:cs typeface="Arial" pitchFamily="34" charset="0"/>
              </a:rPr>
              <a:t>consigo</a:t>
            </a:r>
            <a:endParaRPr lang="en-US" sz="3200" b="1" dirty="0">
              <a:solidFill>
                <a:srgbClr val="223C5C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458200" cy="295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Tarjetas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mantenimiento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Kit de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herramientas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Recordatorios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lnSpc>
                <a:spcPct val="120000"/>
              </a:lnSpc>
              <a:buFont typeface="Wingdings" charset="2"/>
              <a:buChar char="Ø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Cada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meses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para un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año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6553200"/>
            <a:ext cx="3657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Summary/discussion                   Page </a:t>
            </a:r>
            <a:fld id="{EBE0445E-C191-4ED4-A980-FA6A89003B18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68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</a:t>
            </a:r>
          </a:p>
        </p:txBody>
      </p:sp>
    </p:spTree>
    <p:extLst>
      <p:ext uri="{BB962C8B-B14F-4D97-AF65-F5344CB8AC3E}">
        <p14:creationId xmlns:p14="http://schemas.microsoft.com/office/powerpoint/2010/main" val="6122560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223C5C"/>
                </a:solidFill>
              </a:rPr>
              <a:t>Referencias</a:t>
            </a:r>
            <a:endParaRPr lang="en-US" b="1" dirty="0">
              <a:solidFill>
                <a:srgbClr val="223C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/>
              <a:t>Berg K, Hines M, Allen S. Wheelchair users at home: few home modifications and many injurious falls. </a:t>
            </a:r>
            <a:r>
              <a:rPr lang="en-US" sz="1000" dirty="0" err="1"/>
              <a:t>Am.J.Public</a:t>
            </a:r>
            <a:r>
              <a:rPr lang="en-US" sz="1000" dirty="0"/>
              <a:t> Health 2002;48.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Calder CJ, Kirby RL. Fatal wheelchair-related accidents in the United States. </a:t>
            </a:r>
            <a:r>
              <a:rPr lang="en-US" sz="1000" dirty="0" err="1"/>
              <a:t>Am.J.Phys.Med.Rehabil</a:t>
            </a:r>
            <a:r>
              <a:rPr lang="en-US" sz="1000" dirty="0"/>
              <a:t>. 1990;184-90.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Chen WY, Jang Y, Wang JD, Huang WN, Chang CC, Mao HF, Wang YH. Wheelchair related accidents: relationship with wheelchair-using behavior in active community wheelchair users. </a:t>
            </a:r>
            <a:r>
              <a:rPr lang="en-US" sz="1000" dirty="0" err="1"/>
              <a:t>Arch.Phys.Med.Rehabil</a:t>
            </a:r>
            <a:r>
              <a:rPr lang="en-US" sz="1000" dirty="0"/>
              <a:t>. 2011;892-8.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 err="1"/>
              <a:t>Gaal</a:t>
            </a:r>
            <a:r>
              <a:rPr lang="en-US" sz="1000" dirty="0"/>
              <a:t> RP, </a:t>
            </a:r>
            <a:r>
              <a:rPr lang="en-US" sz="1000" dirty="0" err="1"/>
              <a:t>Rebholtz</a:t>
            </a:r>
            <a:r>
              <a:rPr lang="en-US" sz="1000" dirty="0"/>
              <a:t> N, Hotchkiss RD, </a:t>
            </a:r>
            <a:r>
              <a:rPr lang="en-US" sz="1000" dirty="0" err="1"/>
              <a:t>Pfaelzer</a:t>
            </a:r>
            <a:r>
              <a:rPr lang="en-US" sz="1000" dirty="0"/>
              <a:t> PF. Wheelchair rider injuries: causes and consequences for wheelchair design and selection. </a:t>
            </a:r>
            <a:r>
              <a:rPr lang="en-US" sz="1000" dirty="0" err="1"/>
              <a:t>J.Rehabil.Res.Dev</a:t>
            </a:r>
            <a:r>
              <a:rPr lang="en-US" sz="1000" dirty="0"/>
              <a:t>. 1997;58-71.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Hansen R, </a:t>
            </a:r>
            <a:r>
              <a:rPr lang="en-US" sz="1000" dirty="0" err="1"/>
              <a:t>Tresse</a:t>
            </a:r>
            <a:r>
              <a:rPr lang="en-US" sz="1000" dirty="0"/>
              <a:t> S, </a:t>
            </a:r>
            <a:r>
              <a:rPr lang="en-US" sz="1000" dirty="0" err="1"/>
              <a:t>Gunnarsson</a:t>
            </a:r>
            <a:r>
              <a:rPr lang="en-US" sz="1000" dirty="0"/>
              <a:t> RK. Fewer accidents and better maintenance with active wheelchair check-ups: a randomized controlled clinical trial. </a:t>
            </a:r>
            <a:r>
              <a:rPr lang="en-US" sz="1000" dirty="0" err="1"/>
              <a:t>Clin.Rehabil</a:t>
            </a:r>
            <a:r>
              <a:rPr lang="en-US" sz="1000" dirty="0"/>
              <a:t>. 2004;631-9.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Kirby RL, </a:t>
            </a:r>
            <a:r>
              <a:rPr lang="en-US" sz="1000" dirty="0" err="1"/>
              <a:t>Ackroyd-Stolarz</a:t>
            </a:r>
            <a:r>
              <a:rPr lang="en-US" sz="1000" dirty="0"/>
              <a:t> SA, Brown MG, Kirkland SA, MacLeod DA. Wheelchair-related accidents caused by tips and falls among </a:t>
            </a:r>
            <a:r>
              <a:rPr lang="en-US" sz="1000" dirty="0" err="1"/>
              <a:t>noninstitutionalized</a:t>
            </a:r>
            <a:r>
              <a:rPr lang="en-US" sz="1000" dirty="0"/>
              <a:t> users of manually propelled wheelchairs in Nova Scotia. </a:t>
            </a:r>
            <a:r>
              <a:rPr lang="en-US" sz="1000" dirty="0" err="1"/>
              <a:t>Am.J.Phys.Med.Rehabil</a:t>
            </a:r>
            <a:r>
              <a:rPr lang="en-US" sz="1000" dirty="0"/>
              <a:t>. 1994;319-30.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McClure LA, </a:t>
            </a:r>
            <a:r>
              <a:rPr lang="en-US" sz="1000" dirty="0" err="1"/>
              <a:t>Boninger</a:t>
            </a:r>
            <a:r>
              <a:rPr lang="en-US" sz="1000" dirty="0"/>
              <a:t> ML, Oyster ML, Williams S, </a:t>
            </a:r>
            <a:r>
              <a:rPr lang="en-US" sz="1000" dirty="0" err="1"/>
              <a:t>Houlihan</a:t>
            </a:r>
            <a:r>
              <a:rPr lang="en-US" sz="1000" dirty="0"/>
              <a:t> B, Lieberman </a:t>
            </a:r>
            <a:r>
              <a:rPr lang="en-US" sz="1000" dirty="0" err="1"/>
              <a:t>JA,Cooper</a:t>
            </a:r>
            <a:r>
              <a:rPr lang="en-US" sz="1000" dirty="0"/>
              <a:t> RA. Wheelchair repairs, breakdown, and adverse consequences for people with traumatic spinal cord injury. </a:t>
            </a:r>
            <a:r>
              <a:rPr lang="en-US" sz="1000" dirty="0" err="1"/>
              <a:t>Arch.Phys.Med.Rehabil</a:t>
            </a:r>
            <a:r>
              <a:rPr lang="en-US" sz="1000" dirty="0"/>
              <a:t>. 2009;2034-8.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Nelson AL, </a:t>
            </a:r>
            <a:r>
              <a:rPr lang="en-US" sz="1000" dirty="0" err="1"/>
              <a:t>Groer</a:t>
            </a:r>
            <a:r>
              <a:rPr lang="en-US" sz="1000" dirty="0"/>
              <a:t> S, Palacios P, Mitchell D, Sabharwal S, Kirby RL, Gavin-</a:t>
            </a:r>
            <a:r>
              <a:rPr lang="en-US" sz="1000" dirty="0" err="1"/>
              <a:t>Dreschnack</a:t>
            </a:r>
            <a:r>
              <a:rPr lang="en-US" sz="1000" dirty="0"/>
              <a:t> D, Powell-Cope G. Wheelchair-related falls in veterans with spinal cord injury residing in the community: a prospective cohort study. </a:t>
            </a:r>
            <a:r>
              <a:rPr lang="en-US" sz="1000" dirty="0" err="1"/>
              <a:t>Arch.Phys.Med.Rehabil</a:t>
            </a:r>
            <a:r>
              <a:rPr lang="en-US" sz="1000" dirty="0"/>
              <a:t>. 2010;1166-73.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Wang H, Liu HY, Pearlman J, Cooper R, </a:t>
            </a:r>
            <a:r>
              <a:rPr lang="en-US" sz="1000" dirty="0" err="1"/>
              <a:t>Jefferds</a:t>
            </a:r>
            <a:r>
              <a:rPr lang="en-US" sz="1000" dirty="0"/>
              <a:t> A, Connor S, Cooper RA. Relationship between wheelchair durability and wheelchair type and years of test. </a:t>
            </a:r>
            <a:r>
              <a:rPr lang="en-US" sz="1000" dirty="0" err="1"/>
              <a:t>Disabil.Rehabil.Assist.Technol</a:t>
            </a:r>
            <a:r>
              <a:rPr lang="en-US" sz="1000" dirty="0"/>
              <a:t>. 2010;318-22.</a:t>
            </a:r>
          </a:p>
          <a:p>
            <a:pPr marL="0" indent="0">
              <a:buNone/>
            </a:pPr>
            <a:endParaRPr lang="en-US" sz="1000" dirty="0"/>
          </a:p>
          <a:p>
            <a:pPr marL="0" lvl="0" indent="0">
              <a:buNone/>
            </a:pPr>
            <a:r>
              <a:rPr lang="en-US" sz="1000" dirty="0"/>
              <a:t>World Health Organization.  (Accessed 2013, May 8). </a:t>
            </a:r>
            <a:r>
              <a:rPr lang="en-US" sz="1000" i="1" dirty="0"/>
              <a:t>Trainers Manual for Wheelchair Service Training Package: Basic Level </a:t>
            </a:r>
            <a:r>
              <a:rPr lang="en-US" sz="1000" dirty="0"/>
              <a:t>[Online]. Available: </a:t>
            </a:r>
          </a:p>
          <a:p>
            <a:pPr marL="0" indent="0">
              <a:buNone/>
            </a:pPr>
            <a:r>
              <a:rPr lang="en-US" sz="1000" dirty="0"/>
              <a:t>http://www.who.int/disabilities/technology/wheelchairpackage/en/</a:t>
            </a:r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lvl="0" indent="0">
              <a:buNone/>
            </a:pPr>
            <a:r>
              <a:rPr lang="en-US" sz="1000" dirty="0"/>
              <a:t>World Health Organization.  (Accessed 2013, May 8).  </a:t>
            </a:r>
            <a:r>
              <a:rPr lang="en-US" sz="1000" i="1" dirty="0"/>
              <a:t>Reference Manual for Participants  </a:t>
            </a:r>
            <a:r>
              <a:rPr lang="en-US" sz="1000" dirty="0"/>
              <a:t>[Online]. Available: </a:t>
            </a:r>
          </a:p>
          <a:p>
            <a:pPr marL="0" indent="0">
              <a:buNone/>
            </a:pPr>
            <a:r>
              <a:rPr lang="en-US" sz="1000" dirty="0"/>
              <a:t>http://www.who.int/disabilities/technology/wheelchairpackage/en/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Worobey L, Oyster ML, </a:t>
            </a:r>
            <a:r>
              <a:rPr lang="en-US" sz="1000" dirty="0" err="1"/>
              <a:t>Nemunaitis</a:t>
            </a:r>
            <a:r>
              <a:rPr lang="en-US" sz="1000" dirty="0"/>
              <a:t> G, Cooper R.A., </a:t>
            </a:r>
            <a:r>
              <a:rPr lang="en-US" sz="1000" dirty="0" err="1"/>
              <a:t>Boninger</a:t>
            </a:r>
            <a:r>
              <a:rPr lang="en-US" sz="1000" dirty="0"/>
              <a:t> M.L. Increases in Wheelchair Repairs, Breakdown, and Adverse Consequences for People with traumatic Spinal Cord Injury. </a:t>
            </a:r>
            <a:r>
              <a:rPr lang="en-US" sz="1000" dirty="0" err="1"/>
              <a:t>Am.J.Phys</a:t>
            </a:r>
            <a:r>
              <a:rPr lang="en-US" sz="1000" dirty="0"/>
              <a:t>. Med.Rehab.2012;463-9;.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5937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a Toro\AppData\Local\Microsoft\Windows\Temporary Internet Files\Content.IE5\MH8Q8YO7\MC900333720[1].wmf"/>
          <p:cNvPicPr>
            <a:picLocks noChangeAspect="1" noChangeArrowheads="1"/>
          </p:cNvPicPr>
          <p:nvPr/>
        </p:nvPicPr>
        <p:blipFill>
          <a:blip r:embed="rId3" cstate="email">
            <a:lum bright="2000" contras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5841" y="4472384"/>
            <a:ext cx="1525524" cy="123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a Toro\AppData\Local\Microsoft\Windows\Temporary Internet Files\Content.IE5\MH8Q8YO7\MC900334026[1].wmf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336" y="4517846"/>
            <a:ext cx="891271" cy="141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Maria Toro\AppData\Local\Microsoft\Windows\Temporary Internet Files\Content.IE5\62KKCHZM\MC900332570[1].wmf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757" y="4343400"/>
            <a:ext cx="1256507" cy="164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ia Toro\AppData\Local\Microsoft\Windows\Temporary Internet Files\Content.Outlook\1M4VLCM0\fenc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572" y="4823783"/>
            <a:ext cx="1850063" cy="13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ia Toro\AppData\Local\Microsoft\Windows\Temporary Internet Files\Content.Outlook\1M4VLCM0\fenc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939" y="4850997"/>
            <a:ext cx="1850063" cy="13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493" y="14895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794" y="25563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666" y="14859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967" y="2552700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693" y="14895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994" y="25563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666" y="14895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967" y="25563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866" y="14895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167" y="25563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613493" y="1489529"/>
            <a:ext cx="3850384" cy="2061029"/>
            <a:chOff x="457200" y="3048000"/>
            <a:chExt cx="3850384" cy="2061029"/>
          </a:xfrm>
        </p:grpSpPr>
        <p:pic>
          <p:nvPicPr>
            <p:cNvPr id="38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051629"/>
              <a:ext cx="682011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01" y="4118429"/>
              <a:ext cx="682011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373" y="3048000"/>
              <a:ext cx="682011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3051629"/>
              <a:ext cx="682011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373" y="3051629"/>
              <a:ext cx="682011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573" y="3051629"/>
              <a:ext cx="682011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2" descr="C:\Users\stb66\AppData\Local\Microsoft\Windows\Temporary Internet Files\Content.IE5\OQBTLWAN\MC900298525[1].wmf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493" y="1489529"/>
            <a:ext cx="682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0" y="36493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Una silla que necesita ser reparada es una de las causas de consecuencias adversas para el usuario. 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3303" y="4623434"/>
            <a:ext cx="1088897" cy="10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aria Toro\AppData\Local\Microsoft\Windows\Temporary Internet Files\Content.Outlook\1M4VLCM0\fenc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852034"/>
            <a:ext cx="1850063" cy="13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3572" y="6019659"/>
            <a:ext cx="185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Faltar</a:t>
            </a:r>
            <a:r>
              <a:rPr lang="en-US" dirty="0"/>
              <a:t> </a:t>
            </a:r>
            <a:r>
              <a:rPr lang="en-US" dirty="0" err="1"/>
              <a:t>trabajo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50537" y="6031468"/>
            <a:ext cx="185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Faltar</a:t>
            </a:r>
            <a:r>
              <a:rPr lang="en-US" dirty="0"/>
              <a:t> a </a:t>
            </a:r>
            <a:r>
              <a:rPr lang="en-US" dirty="0" err="1"/>
              <a:t>citas</a:t>
            </a:r>
            <a:r>
              <a:rPr lang="en-US" dirty="0"/>
              <a:t> </a:t>
            </a:r>
            <a:r>
              <a:rPr lang="en-US" dirty="0" err="1"/>
              <a:t>médicas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00600" y="5983069"/>
            <a:ext cx="185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Quedarse varado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674141" y="5930628"/>
            <a:ext cx="1883737" cy="38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Lesionarse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es-ES" sz="2800" b="1" dirty="0">
                <a:latin typeface="+mj-lt"/>
                <a:cs typeface="Arial" pitchFamily="34" charset="0"/>
              </a:rPr>
              <a:t>Revisar la silla de ruedas reducirá la probabilidad de eventos adversos relacionados con daños en la misma.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447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Wheelchair Maintenance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6553200"/>
            <a:ext cx="3455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Background                   Page </a:t>
            </a:r>
            <a:fld id="{6FBFF26C-339B-49FD-901B-F90F6B01F306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1218" y="2140160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Limpiar los ejes de las ruedas delanteras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6543" y="2140159"/>
            <a:ext cx="236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Parchar una llanta pinchada</a:t>
            </a:r>
            <a:endParaRPr lang="en-US" dirty="0"/>
          </a:p>
        </p:txBody>
      </p:sp>
      <p:pic>
        <p:nvPicPr>
          <p:cNvPr id="9" name="Picture 8" descr="m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543" y="2786491"/>
            <a:ext cx="2365208" cy="2183601"/>
          </a:xfrm>
          <a:prstGeom prst="rect">
            <a:avLst/>
          </a:prstGeom>
          <a:ln>
            <a:solidFill>
              <a:srgbClr val="223C5C"/>
            </a:solidFill>
          </a:ln>
        </p:spPr>
      </p:pic>
      <p:pic>
        <p:nvPicPr>
          <p:cNvPr id="10" name="Picture 9" descr="m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639" y="2786490"/>
            <a:ext cx="2594561" cy="2183601"/>
          </a:xfrm>
          <a:prstGeom prst="rect">
            <a:avLst/>
          </a:prstGeom>
          <a:ln>
            <a:solidFill>
              <a:srgbClr val="223C5C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53638" y="5181600"/>
            <a:ext cx="530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 err="1"/>
              <a:t>Todas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sillas</a:t>
            </a:r>
            <a:r>
              <a:rPr lang="en-US" dirty="0"/>
              <a:t> de </a:t>
            </a:r>
            <a:r>
              <a:rPr lang="en-US" dirty="0" err="1"/>
              <a:t>ruedas</a:t>
            </a:r>
            <a:r>
              <a:rPr lang="en-US" dirty="0"/>
              <a:t> </a:t>
            </a:r>
            <a:r>
              <a:rPr lang="en-US" dirty="0" err="1"/>
              <a:t>necesitan</a:t>
            </a:r>
            <a:r>
              <a:rPr lang="en-US" dirty="0"/>
              <a:t> </a:t>
            </a:r>
            <a:r>
              <a:rPr lang="en-US" dirty="0" err="1"/>
              <a:t>mantenimiento</a:t>
            </a:r>
            <a:r>
              <a:rPr lang="en-US" dirty="0"/>
              <a:t> </a:t>
            </a:r>
            <a:r>
              <a:rPr lang="en-US" dirty="0" err="1"/>
              <a:t>periódico</a:t>
            </a:r>
            <a:r>
              <a:rPr lang="en-US" dirty="0"/>
              <a:t> para </a:t>
            </a:r>
            <a:r>
              <a:rPr lang="en-US" dirty="0" err="1"/>
              <a:t>funcionar</a:t>
            </a:r>
            <a:r>
              <a:rPr lang="en-US" dirty="0"/>
              <a:t> </a:t>
            </a:r>
            <a:r>
              <a:rPr lang="en-US" dirty="0" err="1"/>
              <a:t>correctamente</a:t>
            </a:r>
            <a:r>
              <a:rPr lang="en-US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0384" y="614902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¡¡SEA PROACTIVO!!</a:t>
            </a:r>
          </a:p>
        </p:txBody>
      </p:sp>
    </p:spTree>
    <p:extLst>
      <p:ext uri="{BB962C8B-B14F-4D97-AF65-F5344CB8AC3E}">
        <p14:creationId xmlns:p14="http://schemas.microsoft.com/office/powerpoint/2010/main" val="61467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05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>
                <a:latin typeface="+mj-lt"/>
                <a:cs typeface="Arial" pitchFamily="34" charset="0"/>
              </a:rPr>
              <a:t>Este programa de mantenimiento incluye ítems de inspección y acción.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9893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53458" y="1360855"/>
            <a:ext cx="1846942" cy="2252470"/>
            <a:chOff x="584200" y="2503855"/>
            <a:chExt cx="2786742" cy="3184861"/>
          </a:xfrm>
        </p:grpSpPr>
        <p:pic>
          <p:nvPicPr>
            <p:cNvPr id="7" name="Picture 2" descr="C:\Users\Maria\AppData\Local\Microsoft\Windows\Temporary Internet Files\Content.IE5\EA7028XO\MC900334652[1]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" y="2503855"/>
              <a:ext cx="2786742" cy="261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84200" y="5166502"/>
              <a:ext cx="2786742" cy="52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dirty="0" err="1">
                  <a:latin typeface="Arial" pitchFamily="34" charset="0"/>
                  <a:cs typeface="Arial" pitchFamily="34" charset="0"/>
                </a:rPr>
                <a:t>Inspección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43699" y="2598740"/>
            <a:ext cx="1142999" cy="1404888"/>
            <a:chOff x="6172201" y="3993625"/>
            <a:chExt cx="1981200" cy="2825409"/>
          </a:xfrm>
        </p:grpSpPr>
        <p:pic>
          <p:nvPicPr>
            <p:cNvPr id="10" name="Picture 2" descr="C:\Documents and Settings\eak20\Local Settings\Temporary Internet Files\Content.IE5\972JQ5IB\MC900254300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1" y="3993625"/>
              <a:ext cx="1981199" cy="208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72201" y="6076260"/>
              <a:ext cx="1981200" cy="742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dirty="0" err="1">
                  <a:cs typeface="Arial" pitchFamily="34" charset="0"/>
                </a:rPr>
                <a:t>Acción</a:t>
              </a:r>
              <a:endParaRPr lang="en-US" sz="1400" dirty="0"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05944" y="1342489"/>
            <a:ext cx="1785256" cy="937046"/>
            <a:chOff x="3204883" y="1295400"/>
            <a:chExt cx="2703957" cy="2157396"/>
          </a:xfrm>
        </p:grpSpPr>
        <p:sp>
          <p:nvSpPr>
            <p:cNvPr id="13" name="Right Arrow 12"/>
            <p:cNvSpPr/>
            <p:nvPr/>
          </p:nvSpPr>
          <p:spPr>
            <a:xfrm>
              <a:off x="3733799" y="1981200"/>
              <a:ext cx="1676399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4883" y="2602469"/>
              <a:ext cx="2703957" cy="850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dirty="0">
                  <a:cs typeface="Arial" pitchFamily="34" charset="0"/>
                </a:rPr>
                <a:t>Sin </a:t>
              </a:r>
              <a:r>
                <a:rPr lang="en-US" dirty="0" err="1">
                  <a:cs typeface="Arial" pitchFamily="34" charset="0"/>
                </a:rPr>
                <a:t>problemas</a:t>
              </a:r>
              <a:endParaRPr lang="en-US" dirty="0">
                <a:cs typeface="Arial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17519" y="1295400"/>
              <a:ext cx="810987" cy="889928"/>
              <a:chOff x="3608615" y="1295400"/>
              <a:chExt cx="1191985" cy="118306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608615" y="1952493"/>
                <a:ext cx="402770" cy="457201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011385" y="1295400"/>
                <a:ext cx="789215" cy="1183060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4031343" y="2730964"/>
            <a:ext cx="1988457" cy="1067368"/>
            <a:chOff x="3331915" y="4635964"/>
            <a:chExt cx="2344058" cy="1067368"/>
          </a:xfrm>
        </p:grpSpPr>
        <p:sp>
          <p:nvSpPr>
            <p:cNvPr id="20" name="TextBox 19"/>
            <p:cNvSpPr txBox="1"/>
            <p:nvPr/>
          </p:nvSpPr>
          <p:spPr>
            <a:xfrm>
              <a:off x="3331915" y="5334000"/>
              <a:ext cx="2344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dirty="0">
                  <a:cs typeface="Arial" pitchFamily="34" charset="0"/>
                </a:rPr>
                <a:t>Hay </a:t>
              </a:r>
              <a:r>
                <a:rPr lang="en-US" dirty="0" err="1">
                  <a:cs typeface="Arial" pitchFamily="34" charset="0"/>
                </a:rPr>
                <a:t>problemas</a:t>
              </a:r>
              <a:endParaRPr lang="en-US" dirty="0"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148913" y="4635964"/>
              <a:ext cx="405496" cy="444964"/>
              <a:chOff x="3767913" y="4315373"/>
              <a:chExt cx="405496" cy="59153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3767913" y="4315373"/>
                <a:ext cx="405496" cy="59153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3795028" y="4315373"/>
                <a:ext cx="334736" cy="59153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6324600" y="679235"/>
            <a:ext cx="1981200" cy="1835365"/>
            <a:chOff x="6416675" y="1490152"/>
            <a:chExt cx="1981200" cy="1835365"/>
          </a:xfrm>
        </p:grpSpPr>
        <p:pic>
          <p:nvPicPr>
            <p:cNvPr id="25" name="Picture 2" descr="C:\Users\stb66\AppData\Local\Microsoft\Windows\Temporary Internet Files\Content.IE5\OQBTLWAN\MC900298525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136" y="1490152"/>
              <a:ext cx="782463" cy="11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416675" y="267918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dirty="0" err="1">
                  <a:cs typeface="Arial" pitchFamily="34" charset="0"/>
                </a:rPr>
                <a:t>Seguir</a:t>
              </a:r>
              <a:r>
                <a:rPr lang="en-US" dirty="0">
                  <a:cs typeface="Arial" pitchFamily="34" charset="0"/>
                </a:rPr>
                <a:t> </a:t>
              </a:r>
              <a:r>
                <a:rPr lang="en-US" dirty="0" err="1">
                  <a:cs typeface="Arial" pitchFamily="34" charset="0"/>
                </a:rPr>
                <a:t>usando</a:t>
              </a:r>
              <a:r>
                <a:rPr lang="en-US" dirty="0">
                  <a:cs typeface="Arial" pitchFamily="34" charset="0"/>
                </a:rPr>
                <a:t> la </a:t>
              </a:r>
              <a:r>
                <a:rPr lang="en-US" dirty="0" err="1">
                  <a:cs typeface="Arial" pitchFamily="34" charset="0"/>
                </a:rPr>
                <a:t>silla</a:t>
              </a:r>
              <a:endParaRPr lang="en-US" sz="1400" dirty="0">
                <a:cs typeface="Arial" pitchFamily="34" charset="0"/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4343400" y="3164226"/>
            <a:ext cx="1106823" cy="264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C:\Users\Maria Toro\AppData\Local\Microsoft\Windows\Temporary Internet Files\Content.IE5\IWSV0PCI\MP900448582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107" y="4253984"/>
            <a:ext cx="2087218" cy="20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052265" y="6328478"/>
            <a:ext cx="184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 err="1">
                <a:latin typeface="+mj-lt"/>
                <a:cs typeface="Arial" pitchFamily="34" charset="0"/>
              </a:rPr>
              <a:t>Acción</a:t>
            </a:r>
            <a:endParaRPr lang="en-US" sz="1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33974</TotalTime>
  <Words>3277</Words>
  <Application>Microsoft Office PowerPoint</Application>
  <PresentationFormat>On-screen Show (4:3)</PresentationFormat>
  <Paragraphs>658</Paragraphs>
  <Slides>69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Wingdings</vt:lpstr>
      <vt:lpstr>Office Theme</vt:lpstr>
      <vt:lpstr>Capacitación en mantenimiento de sillas de ruedas manuales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 evitar cabezas de tornillos dañadas, los tornillos siempre se deben girar con la herramienta apropiada.</vt:lpstr>
      <vt:lpstr>La rosca de un tornillo está definida por el diámetro y el paso.</vt:lpstr>
      <vt:lpstr>El cuidado de una silla de ruedas en casa.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Marcos agrietados, rotos o doblados pueden representar una amenaza para la seguridad y deben ser arreglados inmediatamente.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¡Gracias!  Nos vemos la próxima clase</vt:lpstr>
      <vt:lpstr>Capacitación de mantenimiento de sillas de ruedas manuales Día 2 </vt:lpstr>
      <vt:lpstr>PowerPoint Presentation</vt:lpstr>
      <vt:lpstr>PowerPoint Presentation</vt:lpstr>
      <vt:lpstr>PowerPoint Presentation</vt:lpstr>
      <vt:lpstr>Actividad práctica de mantenimiento</vt:lpstr>
      <vt:lpstr>Resumen y discusión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Wheelchair Maintenance Training: Manual Wheelchairs</dc:title>
  <dc:creator>mil72</dc:creator>
  <cp:lastModifiedBy>Munera Orozco, Sara</cp:lastModifiedBy>
  <cp:revision>1455</cp:revision>
  <dcterms:created xsi:type="dcterms:W3CDTF">2013-02-28T12:36:26Z</dcterms:created>
  <dcterms:modified xsi:type="dcterms:W3CDTF">2017-03-20T20:09:30Z</dcterms:modified>
</cp:coreProperties>
</file>